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94" r:id="rId5"/>
    <p:sldMasterId id="2147483839" r:id="rId6"/>
    <p:sldMasterId id="2147483852" r:id="rId7"/>
  </p:sldMasterIdLst>
  <p:notesMasterIdLst>
    <p:notesMasterId r:id="rId36"/>
  </p:notesMasterIdLst>
  <p:handoutMasterIdLst>
    <p:handoutMasterId r:id="rId37"/>
  </p:handoutMasterIdLst>
  <p:sldIdLst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3" r:id="rId19"/>
    <p:sldId id="314" r:id="rId20"/>
    <p:sldId id="315" r:id="rId21"/>
    <p:sldId id="316" r:id="rId22"/>
    <p:sldId id="318" r:id="rId23"/>
    <p:sldId id="326" r:id="rId24"/>
    <p:sldId id="328" r:id="rId25"/>
    <p:sldId id="327" r:id="rId26"/>
    <p:sldId id="319" r:id="rId27"/>
    <p:sldId id="329" r:id="rId28"/>
    <p:sldId id="317" r:id="rId29"/>
    <p:sldId id="325" r:id="rId30"/>
    <p:sldId id="320" r:id="rId31"/>
    <p:sldId id="321" r:id="rId32"/>
    <p:sldId id="322" r:id="rId33"/>
    <p:sldId id="312" r:id="rId34"/>
    <p:sldId id="324" r:id="rId35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Nunito Light" pitchFamily="2" charset="0"/>
      <p:regular r:id="rId50"/>
      <p:italic r:id="rId51"/>
    </p:embeddedFont>
    <p:embeddedFont>
      <p:font typeface="Poppins Thin" panose="00000300000000000000" pitchFamily="2" charset="0"/>
      <p:regular r:id="rId52"/>
      <p:italic r:id="rId53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F04C25"/>
    <a:srgbClr val="009CAB"/>
    <a:srgbClr val="DDEFF3"/>
    <a:srgbClr val="DDDDDD"/>
    <a:srgbClr val="F8F8F8"/>
    <a:srgbClr val="969696"/>
    <a:srgbClr val="B2B2B2"/>
    <a:srgbClr val="F7AE9D"/>
    <a:srgbClr val="FA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9"/>
    <p:restoredTop sz="94673"/>
  </p:normalViewPr>
  <p:slideViewPr>
    <p:cSldViewPr snapToGrid="0">
      <p:cViewPr varScale="1">
        <p:scale>
          <a:sx n="78" d="100"/>
          <a:sy n="78" d="100"/>
        </p:scale>
        <p:origin x="864" y="62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2.fntdata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3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25/09/2023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25/09/2023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56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56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5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4.svg"/><Relationship Id="rId7" Type="http://schemas.openxmlformats.org/officeDocument/2006/relationships/image" Target="../media/image76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5" Type="http://schemas.openxmlformats.org/officeDocument/2006/relationships/image" Target="../media/image75.svg"/><Relationship Id="rId4" Type="http://schemas.openxmlformats.org/officeDocument/2006/relationships/image" Target="../media/image63.png"/><Relationship Id="rId9" Type="http://schemas.openxmlformats.org/officeDocument/2006/relationships/image" Target="../media/image56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7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Relationship Id="rId9" Type="http://schemas.openxmlformats.org/officeDocument/2006/relationships/image" Target="../media/image7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7" Type="http://schemas.openxmlformats.org/officeDocument/2006/relationships/image" Target="../media/image7.sv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6.svg"/><Relationship Id="rId7" Type="http://schemas.openxmlformats.org/officeDocument/2006/relationships/image" Target="../media/image110.sv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Relationship Id="rId9" Type="http://schemas.openxmlformats.org/officeDocument/2006/relationships/image" Target="../media/image7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46801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4630128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855068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1150191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53578453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3382427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56467924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5055031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10797883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26994183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47526158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61106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1945422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76089177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7257801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84714092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1011637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943544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837872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1759458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559103473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95636692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13957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427823277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0364875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97200776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4374509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53447333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97750239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4441936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919207835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367752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34863316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13422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0877438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411674768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04708833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38207123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66382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25/09/2023</a:t>
            </a:fld>
            <a:endParaRPr lang="nl-BE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3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25/09/2023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74531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8823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4486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78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8158721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0696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9787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310992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34890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809577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6864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6397448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478042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42208940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37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956751940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4729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2403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6413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694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620512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93944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288345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984278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37941597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45977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68244414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399456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4279090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2372625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417859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25/09/2023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06173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14" r:id="rId20"/>
    <p:sldLayoutId id="2147483815" r:id="rId21"/>
    <p:sldLayoutId id="2147483816" r:id="rId22"/>
    <p:sldLayoutId id="2147483817" r:id="rId23"/>
    <p:sldLayoutId id="2147483818" r:id="rId24"/>
    <p:sldLayoutId id="2147483819" r:id="rId25"/>
    <p:sldLayoutId id="2147483820" r:id="rId26"/>
    <p:sldLayoutId id="2147483821" r:id="rId27"/>
    <p:sldLayoutId id="2147483822" r:id="rId28"/>
    <p:sldLayoutId id="2147483823" r:id="rId29"/>
    <p:sldLayoutId id="2147483824" r:id="rId30"/>
    <p:sldLayoutId id="2147483825" r:id="rId31"/>
    <p:sldLayoutId id="2147483826" r:id="rId32"/>
    <p:sldLayoutId id="2147483827" r:id="rId33"/>
    <p:sldLayoutId id="2147483828" r:id="rId34"/>
    <p:sldLayoutId id="2147483829" r:id="rId35"/>
    <p:sldLayoutId id="2147483830" r:id="rId36"/>
    <p:sldLayoutId id="2147483831" r:id="rId37"/>
    <p:sldLayoutId id="2147483832" r:id="rId38"/>
    <p:sldLayoutId id="2147483833" r:id="rId39"/>
    <p:sldLayoutId id="2147483834" r:id="rId40"/>
    <p:sldLayoutId id="2147483835" r:id="rId41"/>
    <p:sldLayoutId id="2147483836" r:id="rId42"/>
    <p:sldLayoutId id="2147483837" r:id="rId43"/>
    <p:sldLayoutId id="2147483838" r:id="rId44"/>
    <p:sldLayoutId id="2147483866" r:id="rId45"/>
    <p:sldLayoutId id="2147483867" r:id="rId46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34494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25 september 2023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7523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emplatemonster.com/" TargetMode="External"/><Relationship Id="rId2" Type="http://schemas.openxmlformats.org/officeDocument/2006/relationships/hyperlink" Target="https://html5up.net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CSS" TargetMode="External"/><Relationship Id="rId3" Type="http://schemas.openxmlformats.org/officeDocument/2006/relationships/hyperlink" Target="https://www.w3schools.com/css/css3_variables.asp" TargetMode="External"/><Relationship Id="rId7" Type="http://schemas.openxmlformats.org/officeDocument/2006/relationships/hyperlink" Target="https://www.w3schools.com/css/css_boxmodel.asp" TargetMode="External"/><Relationship Id="rId2" Type="http://schemas.openxmlformats.org/officeDocument/2006/relationships/hyperlink" Target="https://www.w3schools.com/css/css_selectors.asp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w3schools.com/css/css_float.asp" TargetMode="External"/><Relationship Id="rId5" Type="http://schemas.openxmlformats.org/officeDocument/2006/relationships/hyperlink" Target="https://www.w3schools.com/css/css_pseudo_classes.asp" TargetMode="External"/><Relationship Id="rId4" Type="http://schemas.openxmlformats.org/officeDocument/2006/relationships/hyperlink" Target="https://www.w3schools.com/css/css3_variables_overriding.asp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+mj-lt"/>
              </a:rPr>
              <a:t>Websites</a:t>
            </a:r>
            <a:endParaRPr lang="en-US">
              <a:latin typeface="+mj-lt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altLang="nl-BE" b="1">
                <a:latin typeface="+mj-lt"/>
              </a:rPr>
              <a:t>CSS</a:t>
            </a:r>
          </a:p>
          <a:p>
            <a:endParaRPr lang="en-US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92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CB7EA61-7AB6-44EA-8B67-BE40AB9A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Grouping</a:t>
            </a:r>
            <a:endParaRPr lang="nl-BE" sz="140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06F4DD-B2D7-4EB2-B3D1-4045A05D1F7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DA4A0E5-49A7-4C68-AB05-FBE7F098544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595E90D-52DF-46E5-9270-FCDFCFD0032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2800"/>
              <a:t>Selecteert HTML elementen die de dezelfde stijldefinities hebben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ED334ED-7F71-4866-88D6-3DF773D45192}"/>
              </a:ext>
            </a:extLst>
          </p:cNvPr>
          <p:cNvSpPr txBox="1"/>
          <p:nvPr/>
        </p:nvSpPr>
        <p:spPr>
          <a:xfrm>
            <a:off x="1279647" y="2942345"/>
            <a:ext cx="26810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>
                <a:solidFill>
                  <a:srgbClr val="A52A2A"/>
                </a:solidFill>
                <a:latin typeface="Consolas" panose="020B0609020204030204" pitchFamily="49" charset="0"/>
              </a:rPr>
              <a:t>h1 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  <a:t>  text-align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160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1600">
                <a:solidFill>
                  <a:srgbClr val="0000CD"/>
                </a:solidFill>
                <a:latin typeface="Consolas" panose="020B0609020204030204" pitchFamily="49" charset="0"/>
              </a:rPr>
              <a:t> red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nl-BE" sz="1600"/>
            </a:br>
            <a:r>
              <a:rPr lang="nl-BE" sz="1600">
                <a:solidFill>
                  <a:srgbClr val="A52A2A"/>
                </a:solidFill>
                <a:latin typeface="Consolas" panose="020B0609020204030204" pitchFamily="49" charset="0"/>
              </a:rPr>
              <a:t>h2 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  <a:t>  text-align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160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  <a:t>  color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1600">
                <a:solidFill>
                  <a:srgbClr val="0000CD"/>
                </a:solidFill>
                <a:latin typeface="Consolas" panose="020B0609020204030204" pitchFamily="49" charset="0"/>
              </a:rPr>
              <a:t> red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nl-BE" sz="1600"/>
            </a:br>
            <a:r>
              <a:rPr lang="nl-BE" sz="1600">
                <a:solidFill>
                  <a:srgbClr val="A52A2A"/>
                </a:solidFill>
                <a:latin typeface="Consolas" panose="020B0609020204030204" pitchFamily="49" charset="0"/>
              </a:rPr>
              <a:t>p 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  <a:t>  text-align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160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1600">
                <a:solidFill>
                  <a:srgbClr val="0000CD"/>
                </a:solidFill>
                <a:latin typeface="Consolas" panose="020B0609020204030204" pitchFamily="49" charset="0"/>
              </a:rPr>
              <a:t> red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160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8630F10-96DD-4539-9E6B-7F4FF3763730}"/>
              </a:ext>
            </a:extLst>
          </p:cNvPr>
          <p:cNvSpPr txBox="1"/>
          <p:nvPr/>
        </p:nvSpPr>
        <p:spPr>
          <a:xfrm>
            <a:off x="8192026" y="3897323"/>
            <a:ext cx="3241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>
                <a:solidFill>
                  <a:srgbClr val="A52A2A"/>
                </a:solidFill>
                <a:latin typeface="Consolas" panose="020B0609020204030204" pitchFamily="49" charset="0"/>
              </a:rPr>
              <a:t>h1, h2, p 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  <a:t>  text-align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160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1600">
                <a:solidFill>
                  <a:srgbClr val="0000CD"/>
                </a:solidFill>
                <a:latin typeface="Consolas" panose="020B0609020204030204" pitchFamily="49" charset="0"/>
              </a:rPr>
              <a:t> red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1600"/>
          </a:p>
        </p:txBody>
      </p:sp>
      <p:sp>
        <p:nvSpPr>
          <p:cNvPr id="12" name="Pijl: links/rechts 11">
            <a:extLst>
              <a:ext uri="{FF2B5EF4-FFF2-40B4-BE49-F238E27FC236}">
                <a16:creationId xmlns:a16="http://schemas.microsoft.com/office/drawing/2014/main" id="{0B61903B-720F-48F6-B485-BC7D7C38E5CF}"/>
              </a:ext>
            </a:extLst>
          </p:cNvPr>
          <p:cNvSpPr/>
          <p:nvPr/>
        </p:nvSpPr>
        <p:spPr>
          <a:xfrm>
            <a:off x="4771028" y="4197245"/>
            <a:ext cx="2570112" cy="648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E9CDDCA2-6B47-4C84-81AB-D3CAF8111520}"/>
              </a:ext>
            </a:extLst>
          </p:cNvPr>
          <p:cNvSpPr txBox="1"/>
          <p:nvPr/>
        </p:nvSpPr>
        <p:spPr>
          <a:xfrm>
            <a:off x="5439675" y="4605209"/>
            <a:ext cx="127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>
                <a:solidFill>
                  <a:schemeClr val="bg1"/>
                </a:solidFill>
              </a:rPr>
              <a:t>Hetzelfde</a:t>
            </a:r>
          </a:p>
        </p:txBody>
      </p:sp>
    </p:spTree>
    <p:extLst>
      <p:ext uri="{BB962C8B-B14F-4D97-AF65-F5344CB8AC3E}">
        <p14:creationId xmlns:p14="http://schemas.microsoft.com/office/powerpoint/2010/main" val="3375300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316EBDA-EE02-4607-AB17-29FF390CB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Variables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DD1510-3695-4A13-8E3D-5597648904D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C207007-E09F-4BBD-8BE4-7BA594A5A5B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8058C8C1-6084-45C4-B3EA-3A3269DE6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801737" cy="471646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000"/>
              <a:t>Hebben een </a:t>
            </a:r>
            <a:r>
              <a:rPr lang="nl-BE" sz="2000" b="1">
                <a:solidFill>
                  <a:srgbClr val="EC4B2F"/>
                </a:solidFill>
              </a:rPr>
              <a:t>globale</a:t>
            </a:r>
            <a:r>
              <a:rPr lang="nl-BE" sz="2000"/>
              <a:t> of </a:t>
            </a:r>
            <a:r>
              <a:rPr lang="nl-BE" sz="2000" b="1">
                <a:solidFill>
                  <a:srgbClr val="EC4B2F"/>
                </a:solidFill>
              </a:rPr>
              <a:t>lokale</a:t>
            </a:r>
            <a:r>
              <a:rPr lang="nl-BE" sz="2000"/>
              <a:t> scope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/>
              <a:t>Global:</a:t>
            </a:r>
            <a:r>
              <a:rPr lang="nl-BE" sz="2000"/>
              <a:t> je kan de variabele gebruiken in het hele css document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/>
              <a:t>Local: </a:t>
            </a:r>
            <a:r>
              <a:rPr lang="nl-BE" sz="2000"/>
              <a:t>je kan de variabele alleen gebruiken in de selector</a:t>
            </a:r>
          </a:p>
          <a:p>
            <a:pPr lvl="2"/>
            <a:endParaRPr lang="nl-BE" sz="2000"/>
          </a:p>
          <a:p>
            <a:pPr lvl="1"/>
            <a:r>
              <a:rPr lang="nl-BE" sz="2000"/>
              <a:t>Definieer je in de </a:t>
            </a:r>
            <a:r>
              <a:rPr lang="nl-BE" sz="2000" b="1">
                <a:solidFill>
                  <a:srgbClr val="EC4B2F"/>
                </a:solidFill>
              </a:rPr>
              <a:t>:root </a:t>
            </a:r>
            <a:r>
              <a:rPr lang="nl-BE" sz="2000"/>
              <a:t>selector</a:t>
            </a:r>
          </a:p>
          <a:p>
            <a:pPr lvl="1"/>
            <a:r>
              <a:rPr lang="nl-BE" sz="2000"/>
              <a:t>Kunnen worden opgehaald met de</a:t>
            </a:r>
            <a:r>
              <a:rPr lang="nl-BE" sz="2000" b="1">
                <a:solidFill>
                  <a:srgbClr val="EC4B2F"/>
                </a:solidFill>
              </a:rPr>
              <a:t> var() </a:t>
            </a:r>
            <a:r>
              <a:rPr lang="nl-BE" sz="2000"/>
              <a:t>functie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E531748-AF35-4C9B-8818-39A0B7DC7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12" y="1628775"/>
            <a:ext cx="51625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63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451FFC-D523-42AE-A1C6-44BDE625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Pseudo-classes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0B4E49F-A385-4756-BFD1-123F0D5053C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5BBC88-310C-4EF4-A956-E43F9FE6313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/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C4B3CC89-AB17-C030-3A53-5CF31647CDD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/>
              <a:t>Een </a:t>
            </a:r>
            <a:r>
              <a:rPr lang="nl-BE" b="1">
                <a:solidFill>
                  <a:srgbClr val="EC4B2F"/>
                </a:solidFill>
              </a:rPr>
              <a:t>CSS-pseudoklasse</a:t>
            </a:r>
            <a:r>
              <a:rPr lang="nl-BE" b="1"/>
              <a:t> </a:t>
            </a:r>
            <a:r>
              <a:rPr lang="nl-BE"/>
              <a:t>is een trefwoord dat is toegevoegd aan een selector en die een speciale status van het geselecteerde element of de geselecteerde elementen specificeert</a:t>
            </a:r>
          </a:p>
          <a:p>
            <a:pPr lvl="1"/>
            <a:r>
              <a:rPr lang="nl-BE"/>
              <a:t>Stijl een </a:t>
            </a:r>
            <a:r>
              <a:rPr lang="nl-BE" b="1">
                <a:solidFill>
                  <a:srgbClr val="EC4B2F"/>
                </a:solidFill>
              </a:rPr>
              <a:t>element</a:t>
            </a:r>
            <a:r>
              <a:rPr lang="nl-BE"/>
              <a:t> wanneer de </a:t>
            </a:r>
            <a:r>
              <a:rPr lang="nl-BE" b="1">
                <a:solidFill>
                  <a:srgbClr val="EC4B2F"/>
                </a:solidFill>
              </a:rPr>
              <a:t>cursor</a:t>
            </a:r>
            <a:r>
              <a:rPr lang="nl-BE"/>
              <a:t> over een element komt (</a:t>
            </a:r>
            <a:r>
              <a:rPr lang="nl-BE" b="1">
                <a:solidFill>
                  <a:srgbClr val="EC4B2F"/>
                </a:solidFill>
              </a:rPr>
              <a:t>hover</a:t>
            </a:r>
            <a:r>
              <a:rPr lang="nl-BE"/>
              <a:t>)</a:t>
            </a:r>
          </a:p>
          <a:p>
            <a:pPr lvl="1"/>
            <a:r>
              <a:rPr lang="nl-BE"/>
              <a:t>Stijl een </a:t>
            </a:r>
            <a:r>
              <a:rPr lang="nl-BE" b="1">
                <a:solidFill>
                  <a:srgbClr val="EC4B2F"/>
                </a:solidFill>
              </a:rPr>
              <a:t>element</a:t>
            </a:r>
            <a:r>
              <a:rPr lang="nl-BE"/>
              <a:t> wanneer het de </a:t>
            </a:r>
            <a:r>
              <a:rPr lang="nl-BE" b="1">
                <a:solidFill>
                  <a:srgbClr val="EC4B2F"/>
                </a:solidFill>
              </a:rPr>
              <a:t>focus</a:t>
            </a:r>
            <a:r>
              <a:rPr lang="nl-BE"/>
              <a:t> krijgt (</a:t>
            </a:r>
            <a:r>
              <a:rPr lang="nl-BE" b="1">
                <a:solidFill>
                  <a:srgbClr val="EC4B2F"/>
                </a:solidFill>
              </a:rPr>
              <a:t>focus</a:t>
            </a:r>
            <a:r>
              <a:rPr lang="nl-BE"/>
              <a:t>)</a:t>
            </a:r>
          </a:p>
          <a:p>
            <a:pPr marL="1066800" lvl="2" indent="-342900">
              <a:buFont typeface="Nunito Light" pitchFamily="2" charset="0"/>
              <a:buChar char="×"/>
            </a:pPr>
            <a:r>
              <a:rPr lang="nl-BE"/>
              <a:t>Bijvoorbeeld bij hyperlinks</a:t>
            </a:r>
          </a:p>
          <a:p>
            <a:endParaRPr 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4135B20-CF39-43DC-88B2-94131D5E6784}"/>
              </a:ext>
            </a:extLst>
          </p:cNvPr>
          <p:cNvSpPr txBox="1"/>
          <p:nvPr/>
        </p:nvSpPr>
        <p:spPr>
          <a:xfrm>
            <a:off x="3672754" y="4645005"/>
            <a:ext cx="5162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>
                <a:solidFill>
                  <a:srgbClr val="A52A2A"/>
                </a:solidFill>
                <a:latin typeface="Consolas" panose="020B0609020204030204" pitchFamily="49" charset="0"/>
              </a:rPr>
              <a:t>selector:pseudo-class </a:t>
            </a:r>
            <a:r>
              <a:rPr lang="nl-BE" sz="28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 sz="2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800">
                <a:solidFill>
                  <a:srgbClr val="FF0000"/>
                </a:solidFill>
                <a:latin typeface="Consolas" panose="020B0609020204030204" pitchFamily="49" charset="0"/>
              </a:rPr>
              <a:t>  property</a:t>
            </a:r>
            <a:r>
              <a:rPr lang="nl-BE" sz="2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2800">
                <a:solidFill>
                  <a:srgbClr val="0000CD"/>
                </a:solidFill>
                <a:latin typeface="Consolas" panose="020B0609020204030204" pitchFamily="49" charset="0"/>
              </a:rPr>
              <a:t>value</a:t>
            </a:r>
            <a:r>
              <a:rPr lang="nl-BE" sz="2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2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800"/>
          </a:p>
        </p:txBody>
      </p:sp>
    </p:spTree>
    <p:extLst>
      <p:ext uri="{BB962C8B-B14F-4D97-AF65-F5344CB8AC3E}">
        <p14:creationId xmlns:p14="http://schemas.microsoft.com/office/powerpoint/2010/main" val="2340253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AE15347-CF36-467B-9C2F-C0E350AED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Anchor pseudo-classes</a:t>
            </a:r>
            <a:br>
              <a:rPr lang="nl-BE" dirty="0"/>
            </a:br>
            <a:r>
              <a:rPr lang="nl-BE" sz="1200" dirty="0"/>
              <a:t>anchor.html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28DC27D-CF7C-4708-9D30-688EFE35D0F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522EE5F-B1EE-474D-A813-6DF8D164914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43CAFED-5F09-4B63-AEB4-A113463B35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7450428" cy="4716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800" dirty="0"/>
              <a:t>Links kunnen op verschillende manieren worden weergegeven</a:t>
            </a:r>
          </a:p>
          <a:p>
            <a:pPr marL="0" indent="0">
              <a:buNone/>
            </a:pPr>
            <a:endParaRPr lang="nl-BE" sz="2800" dirty="0"/>
          </a:p>
          <a:p>
            <a:pPr lvl="1"/>
            <a:r>
              <a:rPr lang="nl-BE" b="1" dirty="0">
                <a:solidFill>
                  <a:srgbClr val="EC4B2F"/>
                </a:solidFill>
              </a:rPr>
              <a:t>a:hover </a:t>
            </a:r>
            <a:r>
              <a:rPr lang="nl-BE" dirty="0"/>
              <a:t>moet na </a:t>
            </a:r>
            <a:r>
              <a:rPr lang="nl-BE" b="1" dirty="0">
                <a:solidFill>
                  <a:srgbClr val="EC4B2F"/>
                </a:solidFill>
              </a:rPr>
              <a:t>a:link </a:t>
            </a:r>
            <a:r>
              <a:rPr lang="nl-BE" dirty="0"/>
              <a:t>en </a:t>
            </a:r>
            <a:r>
              <a:rPr lang="nl-BE" b="1" dirty="0">
                <a:solidFill>
                  <a:srgbClr val="EC4B2F"/>
                </a:solidFill>
              </a:rPr>
              <a:t>a:visited </a:t>
            </a:r>
            <a:r>
              <a:rPr lang="nl-BE" dirty="0"/>
              <a:t>gedefinieerd worden</a:t>
            </a:r>
          </a:p>
          <a:p>
            <a:pPr lvl="1"/>
            <a:r>
              <a:rPr lang="nl-BE" b="1" dirty="0">
                <a:solidFill>
                  <a:srgbClr val="EC4B2F"/>
                </a:solidFill>
              </a:rPr>
              <a:t>a:active </a:t>
            </a:r>
            <a:r>
              <a:rPr lang="nl-BE" dirty="0"/>
              <a:t>moet na </a:t>
            </a:r>
            <a:r>
              <a:rPr lang="nl-BE" b="1" dirty="0">
                <a:solidFill>
                  <a:srgbClr val="EC4B2F"/>
                </a:solidFill>
              </a:rPr>
              <a:t>a:hover </a:t>
            </a:r>
            <a:r>
              <a:rPr lang="nl-BE" dirty="0"/>
              <a:t>gedefinieerd worden</a:t>
            </a:r>
          </a:p>
          <a:p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457963D-4CC2-4244-985C-72E36BBFA8ED}"/>
              </a:ext>
            </a:extLst>
          </p:cNvPr>
          <p:cNvSpPr txBox="1"/>
          <p:nvPr/>
        </p:nvSpPr>
        <p:spPr>
          <a:xfrm>
            <a:off x="8230787" y="981520"/>
            <a:ext cx="335222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>
                <a:solidFill>
                  <a:srgbClr val="008000"/>
                </a:solidFill>
                <a:latin typeface="Consolas" panose="020B0609020204030204" pitchFamily="49" charset="0"/>
              </a:rPr>
              <a:t>/* unvisited link */</a:t>
            </a:r>
            <a:br>
              <a:rPr lang="nl-BE"/>
            </a:br>
            <a:r>
              <a:rPr lang="nl-BE">
                <a:solidFill>
                  <a:srgbClr val="A52A2A"/>
                </a:solidFill>
                <a:latin typeface="Consolas" panose="020B0609020204030204" pitchFamily="49" charset="0"/>
              </a:rPr>
              <a:t>a:link 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  color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>
                <a:solidFill>
                  <a:srgbClr val="0000CD"/>
                </a:solidFill>
                <a:latin typeface="Consolas" panose="020B0609020204030204" pitchFamily="49" charset="0"/>
              </a:rPr>
              <a:t> #FF0000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nl-BE"/>
            </a:br>
            <a:br>
              <a:rPr lang="nl-BE"/>
            </a:br>
            <a:r>
              <a:rPr lang="nl-BE">
                <a:solidFill>
                  <a:srgbClr val="008000"/>
                </a:solidFill>
                <a:latin typeface="Consolas" panose="020B0609020204030204" pitchFamily="49" charset="0"/>
              </a:rPr>
              <a:t>/* visited link */</a:t>
            </a:r>
            <a:br>
              <a:rPr lang="nl-BE"/>
            </a:br>
            <a:r>
              <a:rPr lang="nl-BE">
                <a:solidFill>
                  <a:srgbClr val="A52A2A"/>
                </a:solidFill>
                <a:latin typeface="Consolas" panose="020B0609020204030204" pitchFamily="49" charset="0"/>
              </a:rPr>
              <a:t>a:visited 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  color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>
                <a:solidFill>
                  <a:srgbClr val="0000CD"/>
                </a:solidFill>
                <a:latin typeface="Consolas" panose="020B0609020204030204" pitchFamily="49" charset="0"/>
              </a:rPr>
              <a:t> #00FF00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nl-BE"/>
            </a:br>
            <a:br>
              <a:rPr lang="nl-BE"/>
            </a:br>
            <a:r>
              <a:rPr lang="nl-BE">
                <a:solidFill>
                  <a:srgbClr val="008000"/>
                </a:solidFill>
                <a:latin typeface="Consolas" panose="020B0609020204030204" pitchFamily="49" charset="0"/>
              </a:rPr>
              <a:t>/* mouse over link */</a:t>
            </a:r>
            <a:br>
              <a:rPr lang="nl-BE"/>
            </a:br>
            <a:r>
              <a:rPr lang="nl-BE">
                <a:solidFill>
                  <a:srgbClr val="A52A2A"/>
                </a:solidFill>
                <a:latin typeface="Consolas" panose="020B0609020204030204" pitchFamily="49" charset="0"/>
              </a:rPr>
              <a:t>a:hover 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>
                <a:solidFill>
                  <a:srgbClr val="0000CD"/>
                </a:solidFill>
                <a:latin typeface="Consolas" panose="020B0609020204030204" pitchFamily="49" charset="0"/>
              </a:rPr>
              <a:t> #FF00FF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nl-BE"/>
            </a:br>
            <a:br>
              <a:rPr lang="nl-BE"/>
            </a:br>
            <a:r>
              <a:rPr lang="nl-BE">
                <a:solidFill>
                  <a:srgbClr val="008000"/>
                </a:solidFill>
                <a:latin typeface="Consolas" panose="020B0609020204030204" pitchFamily="49" charset="0"/>
              </a:rPr>
              <a:t>/* selected link */</a:t>
            </a:r>
            <a:br>
              <a:rPr lang="nl-BE"/>
            </a:br>
            <a:r>
              <a:rPr lang="nl-BE">
                <a:solidFill>
                  <a:srgbClr val="A52A2A"/>
                </a:solidFill>
                <a:latin typeface="Consolas" panose="020B0609020204030204" pitchFamily="49" charset="0"/>
              </a:rPr>
              <a:t>a:active 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>
                <a:solidFill>
                  <a:srgbClr val="0000CD"/>
                </a:solidFill>
                <a:latin typeface="Consolas" panose="020B0609020204030204" pitchFamily="49" charset="0"/>
              </a:rPr>
              <a:t> #0000FF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09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78A9528-4B88-488E-89D5-CE31BD9B3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Pseudo-classes and CSS classes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7F5B490-8E5F-490A-9701-6F3B7DE48C0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11E857D-1C38-4C40-9EDE-F1587D7FEC0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0758D2F-51F1-4303-8F02-1375AE17AD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7250677" cy="4716463"/>
          </a:xfrm>
        </p:spPr>
        <p:txBody>
          <a:bodyPr vert="horz" lIns="432000" tIns="252000" rIns="432000" bIns="144000" rtlCol="0" anchor="t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Je kan pseudo klassen ook combineren met CSS klassen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Alle </a:t>
            </a:r>
            <a:r>
              <a:rPr lang="nl-BE" b="1">
                <a:solidFill>
                  <a:srgbClr val="F04C25"/>
                </a:solidFill>
              </a:rPr>
              <a:t>anchor elementen </a:t>
            </a:r>
            <a:r>
              <a:rPr lang="nl-BE"/>
              <a:t>met de </a:t>
            </a:r>
            <a:r>
              <a:rPr lang="nl-BE" b="1">
                <a:solidFill>
                  <a:srgbClr val="F04C25"/>
                </a:solidFill>
              </a:rPr>
              <a:t>class=“highlight” </a:t>
            </a:r>
            <a:r>
              <a:rPr lang="nl-BE"/>
              <a:t>zullen rood worden wanneer de gebruiker zijn </a:t>
            </a:r>
            <a:r>
              <a:rPr lang="nl-BE" b="1">
                <a:solidFill>
                  <a:srgbClr val="F04C25"/>
                </a:solidFill>
              </a:rPr>
              <a:t>cursor</a:t>
            </a:r>
            <a:r>
              <a:rPr lang="nl-BE"/>
              <a:t> erover </a:t>
            </a:r>
            <a:r>
              <a:rPr lang="nl-BE" b="1">
                <a:solidFill>
                  <a:srgbClr val="F04C25"/>
                </a:solidFill>
              </a:rPr>
              <a:t>zweeft</a:t>
            </a:r>
            <a:endParaRPr 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A5DD80C-244C-49A4-A2AD-4CE9DE7EDA4A}"/>
              </a:ext>
            </a:extLst>
          </p:cNvPr>
          <p:cNvSpPr txBox="1"/>
          <p:nvPr/>
        </p:nvSpPr>
        <p:spPr>
          <a:xfrm>
            <a:off x="8159968" y="2996569"/>
            <a:ext cx="32040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solidFill>
                  <a:srgbClr val="C00000"/>
                </a:solidFill>
              </a:rPr>
              <a:t>a.highlight:hover</a:t>
            </a:r>
            <a:r>
              <a:rPr lang="en-US" sz="2800">
                <a:solidFill>
                  <a:srgbClr val="C00000"/>
                </a:solidFill>
              </a:rPr>
              <a:t> </a:t>
            </a:r>
            <a:r>
              <a:rPr lang="en-US" sz="2800"/>
              <a:t>{</a:t>
            </a:r>
            <a:br>
              <a:rPr lang="en-US" sz="2800"/>
            </a:br>
            <a:r>
              <a:rPr lang="en-US" sz="2800"/>
              <a:t>  </a:t>
            </a:r>
            <a:r>
              <a:rPr lang="en-US" sz="2800">
                <a:solidFill>
                  <a:srgbClr val="FF0000"/>
                </a:solidFill>
              </a:rPr>
              <a:t>color</a:t>
            </a:r>
            <a:r>
              <a:rPr lang="en-US" sz="2800"/>
              <a:t>: </a:t>
            </a:r>
            <a:r>
              <a:rPr lang="en-US" sz="2800">
                <a:solidFill>
                  <a:srgbClr val="0070C0"/>
                </a:solidFill>
              </a:rPr>
              <a:t>#ff0000</a:t>
            </a:r>
            <a:r>
              <a:rPr lang="en-US" sz="2800"/>
              <a:t>;</a:t>
            </a:r>
            <a:br>
              <a:rPr lang="en-US" sz="2800"/>
            </a:br>
            <a:r>
              <a:rPr lang="en-US" sz="2800"/>
              <a:t>}</a:t>
            </a:r>
            <a:endParaRPr lang="nl-BE" sz="2800"/>
          </a:p>
        </p:txBody>
      </p:sp>
    </p:spTree>
    <p:extLst>
      <p:ext uri="{BB962C8B-B14F-4D97-AF65-F5344CB8AC3E}">
        <p14:creationId xmlns:p14="http://schemas.microsoft.com/office/powerpoint/2010/main" val="312850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AE15347-CF36-467B-9C2F-C0E350AED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Hover 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28DC27D-CF7C-4708-9D30-688EFE35D0F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522EE5F-B1EE-474D-A813-6DF8D164914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43CAFED-5F09-4B63-AEB4-A113463B35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Alle div elementen zullen blauw worden wanneer een gebruiker zijn cursor erover </a:t>
            </a:r>
            <a:r>
              <a:rPr lang="nl-BE" dirty="0"/>
              <a:t>beweegt</a:t>
            </a:r>
            <a:endParaRPr lang="nl-BE"/>
          </a:p>
          <a:p>
            <a:endParaRPr 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457963D-4CC2-4244-985C-72E36BBFA8ED}"/>
              </a:ext>
            </a:extLst>
          </p:cNvPr>
          <p:cNvSpPr txBox="1"/>
          <p:nvPr/>
        </p:nvSpPr>
        <p:spPr>
          <a:xfrm>
            <a:off x="953107" y="2512036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rgbClr val="A52A2A"/>
                </a:solidFill>
                <a:latin typeface="Consolas" panose="020B0609020204030204" pitchFamily="49" charset="0"/>
              </a:rPr>
              <a:t>div:hover 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  <a:t>  background-color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2400" dirty="0">
                <a:solidFill>
                  <a:srgbClr val="0000CD"/>
                </a:solidFill>
                <a:latin typeface="Consolas" panose="020B0609020204030204" pitchFamily="49" charset="0"/>
              </a:rPr>
              <a:t> blue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919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6D9F2AC-D625-4C51-BE82-178D0BE2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basis – body</a:t>
            </a:r>
            <a:br>
              <a:rPr lang="en-US" dirty="0"/>
            </a:br>
            <a:r>
              <a:rPr lang="en-US" sz="1200" dirty="0" err="1"/>
              <a:t>body.html</a:t>
            </a:r>
            <a:endParaRPr lang="nl-BE" sz="120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13C553E-5C5C-4404-9368-F7F6CE0989C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45FBFF-110B-444A-9877-AD4195BC051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5B5784B-7DA7-40A5-9C9F-BD4EB8A94C4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We kunnen bij de </a:t>
            </a:r>
            <a:r>
              <a:rPr lang="nl-BE" b="1" dirty="0"/>
              <a:t>body</a:t>
            </a:r>
            <a:r>
              <a:rPr lang="nl-BE" dirty="0"/>
              <a:t> </a:t>
            </a:r>
            <a:r>
              <a:rPr lang="nl-BE" b="1" dirty="0"/>
              <a:t>bijvoorbeeld</a:t>
            </a:r>
            <a:r>
              <a:rPr lang="nl-BE" dirty="0"/>
              <a:t> de </a:t>
            </a:r>
            <a:r>
              <a:rPr lang="nl-BE" b="1" dirty="0"/>
              <a:t>achtergrondkleur</a:t>
            </a:r>
            <a:r>
              <a:rPr lang="nl-BE" dirty="0"/>
              <a:t> van onze pagina instellen, een </a:t>
            </a:r>
            <a:r>
              <a:rPr lang="nl-BE" b="1" dirty="0"/>
              <a:t>kleur</a:t>
            </a:r>
            <a:r>
              <a:rPr lang="nl-BE" dirty="0"/>
              <a:t> voor de </a:t>
            </a:r>
            <a:r>
              <a:rPr lang="nl-BE" b="1" dirty="0"/>
              <a:t>tekst</a:t>
            </a:r>
            <a:r>
              <a:rPr lang="nl-BE" dirty="0"/>
              <a:t>, </a:t>
            </a:r>
            <a:r>
              <a:rPr lang="nl-BE"/>
              <a:t>een </a:t>
            </a:r>
            <a:r>
              <a:rPr lang="nl-BE" b="1" dirty="0"/>
              <a:t>lettertype</a:t>
            </a:r>
            <a:r>
              <a:rPr lang="nl-BE" dirty="0"/>
              <a:t>, de </a:t>
            </a:r>
            <a:r>
              <a:rPr lang="nl-BE" b="1" dirty="0"/>
              <a:t>marge</a:t>
            </a:r>
            <a:r>
              <a:rPr lang="nl-BE" dirty="0"/>
              <a:t> en de </a:t>
            </a:r>
            <a:r>
              <a:rPr lang="nl-BE" b="1" dirty="0"/>
              <a:t>padding</a:t>
            </a:r>
            <a:r>
              <a:rPr lang="nl-BE" dirty="0"/>
              <a:t> en nog vele andere zaken...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dirty="0"/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/>
          </a:p>
          <a:p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0B3E8CE-B8FF-4E8E-9ADC-0576778F304D}"/>
              </a:ext>
            </a:extLst>
          </p:cNvPr>
          <p:cNvSpPr/>
          <p:nvPr/>
        </p:nvSpPr>
        <p:spPr>
          <a:xfrm>
            <a:off x="919831" y="2733236"/>
            <a:ext cx="1075623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nl-BE" sz="2400" dirty="0"/>
              <a:t> { </a:t>
            </a:r>
          </a:p>
          <a:p>
            <a:pPr lvl="1"/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nl-BE" sz="2400" dirty="0"/>
              <a:t>: </a:t>
            </a:r>
            <a:r>
              <a:rPr lang="nl-BE" sz="2400" dirty="0">
                <a:solidFill>
                  <a:srgbClr val="0000CD"/>
                </a:solidFill>
                <a:latin typeface="Consolas" panose="020B0609020204030204" pitchFamily="49" charset="0"/>
              </a:rPr>
              <a:t>#f0f0f0</a:t>
            </a:r>
            <a:r>
              <a:rPr lang="nl-BE" sz="2400" dirty="0"/>
              <a:t>; </a:t>
            </a:r>
            <a:r>
              <a:rPr lang="nl-BE" sz="2400" dirty="0">
                <a:solidFill>
                  <a:srgbClr val="00B050"/>
                </a:solidFill>
              </a:rPr>
              <a:t>/* achtergrondkleur */ </a:t>
            </a:r>
          </a:p>
          <a:p>
            <a:pPr lvl="1"/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nl-BE" sz="2400" dirty="0"/>
              <a:t>: </a:t>
            </a:r>
            <a:r>
              <a:rPr lang="nl-BE" sz="2400" dirty="0">
                <a:solidFill>
                  <a:srgbClr val="0000CD"/>
                </a:solidFill>
                <a:latin typeface="Consolas" panose="020B0609020204030204" pitchFamily="49" charset="0"/>
              </a:rPr>
              <a:t>#333</a:t>
            </a:r>
            <a:r>
              <a:rPr lang="nl-BE" sz="2400" dirty="0"/>
              <a:t>; </a:t>
            </a:r>
            <a:r>
              <a:rPr lang="nl-BE" sz="2400" dirty="0">
                <a:solidFill>
                  <a:srgbClr val="00B050"/>
                </a:solidFill>
              </a:rPr>
              <a:t>/* tekstkleur */</a:t>
            </a:r>
            <a:r>
              <a:rPr lang="nl-BE" sz="2400" dirty="0"/>
              <a:t> </a:t>
            </a:r>
          </a:p>
          <a:p>
            <a:pPr lvl="1"/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nl-BE" sz="2400" dirty="0"/>
              <a:t>: </a:t>
            </a:r>
            <a:r>
              <a:rPr lang="nl-BE" sz="2400" dirty="0">
                <a:solidFill>
                  <a:srgbClr val="0000CD"/>
                </a:solidFill>
                <a:latin typeface="Consolas" panose="020B0609020204030204" pitchFamily="49" charset="0"/>
              </a:rPr>
              <a:t>Arial, sans-serif</a:t>
            </a:r>
            <a:r>
              <a:rPr lang="nl-BE" sz="2400" dirty="0"/>
              <a:t>; </a:t>
            </a:r>
            <a:r>
              <a:rPr lang="nl-BE" sz="2400" dirty="0">
                <a:solidFill>
                  <a:srgbClr val="00B050"/>
                </a:solidFill>
              </a:rPr>
              <a:t>/* lettertype */ </a:t>
            </a:r>
          </a:p>
          <a:p>
            <a:pPr lvl="1"/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nl-BE" sz="2400" dirty="0"/>
              <a:t>: </a:t>
            </a:r>
            <a:r>
              <a:rPr lang="nl-BE" sz="2400" dirty="0">
                <a:solidFill>
                  <a:srgbClr val="0000CD"/>
                </a:solidFill>
                <a:latin typeface="Consolas" panose="020B0609020204030204" pitchFamily="49" charset="0"/>
              </a:rPr>
              <a:t>0 auto</a:t>
            </a:r>
            <a:r>
              <a:rPr lang="nl-BE" sz="2400" dirty="0"/>
              <a:t>; </a:t>
            </a:r>
            <a:r>
              <a:rPr lang="nl-BE" sz="2400" dirty="0">
                <a:solidFill>
                  <a:srgbClr val="00B050"/>
                </a:solidFill>
              </a:rPr>
              <a:t>/* marge */ </a:t>
            </a:r>
            <a:endParaRPr lang="nl-BE" sz="2400" dirty="0"/>
          </a:p>
          <a:p>
            <a:pPr lvl="1"/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nl-BE" sz="2400" dirty="0"/>
              <a:t>: </a:t>
            </a:r>
            <a:r>
              <a:rPr lang="nl-BE" sz="2400" dirty="0">
                <a:solidFill>
                  <a:srgbClr val="0000CD"/>
                </a:solidFill>
                <a:latin typeface="Consolas" panose="020B0609020204030204" pitchFamily="49" charset="0"/>
              </a:rPr>
              <a:t>0 20px 20px 20px</a:t>
            </a:r>
            <a:r>
              <a:rPr lang="nl-BE" sz="2400" dirty="0"/>
              <a:t>; </a:t>
            </a:r>
            <a:r>
              <a:rPr lang="nl-BE" sz="2400" dirty="0">
                <a:solidFill>
                  <a:srgbClr val="00B050"/>
                </a:solidFill>
              </a:rPr>
              <a:t>/* padding (top, right, bottom, left) */ </a:t>
            </a:r>
          </a:p>
          <a:p>
            <a:r>
              <a:rPr lang="nl-BE" sz="2400" dirty="0"/>
              <a:t>} </a:t>
            </a:r>
          </a:p>
          <a:p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91704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6D9F2AC-D625-4C51-BE82-178D0BE2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basis – headings</a:t>
            </a:r>
            <a:br>
              <a:rPr lang="en-US" dirty="0"/>
            </a:br>
            <a:r>
              <a:rPr lang="en-US" sz="1200" dirty="0" err="1"/>
              <a:t>headings.html</a:t>
            </a:r>
            <a:endParaRPr lang="nl-BE" sz="120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13C553E-5C5C-4404-9368-F7F6CE0989C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45FBFF-110B-444A-9877-AD4195BC051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5B5784B-7DA7-40A5-9C9F-BD4EB8A94C4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We kunnen de headings van h1 tot en met h6 opmaak geven, </a:t>
            </a:r>
            <a:r>
              <a:rPr lang="nl-BE" b="1" dirty="0"/>
              <a:t>bijvoorbeeld</a:t>
            </a:r>
            <a:r>
              <a:rPr lang="nl-BE" dirty="0"/>
              <a:t> de </a:t>
            </a:r>
            <a:r>
              <a:rPr lang="nl-BE" b="1" dirty="0"/>
              <a:t>kleur</a:t>
            </a:r>
            <a:r>
              <a:rPr lang="nl-BE" dirty="0"/>
              <a:t> voor de </a:t>
            </a:r>
            <a:r>
              <a:rPr lang="nl-BE" b="1" dirty="0"/>
              <a:t>tekst</a:t>
            </a:r>
            <a:r>
              <a:rPr lang="nl-BE" dirty="0"/>
              <a:t>, de </a:t>
            </a:r>
            <a:r>
              <a:rPr lang="nl-BE" b="1" dirty="0"/>
              <a:t>marge</a:t>
            </a:r>
            <a:r>
              <a:rPr lang="nl-BE" dirty="0"/>
              <a:t> en de </a:t>
            </a:r>
            <a:r>
              <a:rPr lang="nl-BE" b="1" dirty="0"/>
              <a:t>padding</a:t>
            </a:r>
            <a:r>
              <a:rPr lang="nl-BE" dirty="0"/>
              <a:t>, tekstschaduw en nog vele andere zaken...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dirty="0"/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dirty="0"/>
          </a:p>
          <a:p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0B3E8CE-B8FF-4E8E-9ADC-0576778F304D}"/>
              </a:ext>
            </a:extLst>
          </p:cNvPr>
          <p:cNvSpPr/>
          <p:nvPr/>
        </p:nvSpPr>
        <p:spPr>
          <a:xfrm>
            <a:off x="919831" y="2733236"/>
            <a:ext cx="1075623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lang="nl-BE" sz="2400" dirty="0"/>
              <a:t> { </a:t>
            </a:r>
          </a:p>
          <a:p>
            <a:pPr lvl="1"/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nl-BE" sz="2400" dirty="0"/>
              <a:t>: </a:t>
            </a:r>
            <a:r>
              <a:rPr lang="nl-BE" sz="2400" dirty="0">
                <a:solidFill>
                  <a:srgbClr val="0000CD"/>
                </a:solidFill>
                <a:latin typeface="Consolas" panose="020B0609020204030204" pitchFamily="49" charset="0"/>
              </a:rPr>
              <a:t>0 20px 20px 20px</a:t>
            </a:r>
            <a:r>
              <a:rPr lang="nl-BE" sz="2400" dirty="0"/>
              <a:t>; </a:t>
            </a:r>
            <a:r>
              <a:rPr lang="nl-BE" sz="2400" dirty="0">
                <a:solidFill>
                  <a:srgbClr val="00B050"/>
                </a:solidFill>
              </a:rPr>
              <a:t>/* padding (top, right, bottom, left) */</a:t>
            </a:r>
          </a:p>
          <a:p>
            <a:pPr lvl="1"/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nl-BE" sz="2400" dirty="0"/>
              <a:t>: </a:t>
            </a:r>
            <a:r>
              <a:rPr lang="nl-BE" sz="2400" dirty="0">
                <a:solidFill>
                  <a:srgbClr val="0000CD"/>
                </a:solidFill>
                <a:latin typeface="Consolas" panose="020B0609020204030204" pitchFamily="49" charset="0"/>
              </a:rPr>
              <a:t>0</a:t>
            </a:r>
            <a:r>
              <a:rPr lang="nl-BE" sz="2400" dirty="0"/>
              <a:t>; </a:t>
            </a:r>
          </a:p>
          <a:p>
            <a:pPr lvl="1"/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nl-BE" sz="2400" dirty="0"/>
              <a:t>: </a:t>
            </a:r>
            <a:r>
              <a:rPr lang="nl-BE" sz="2400" dirty="0">
                <a:solidFill>
                  <a:srgbClr val="0000CD"/>
                </a:solidFill>
                <a:latin typeface="Consolas" panose="020B0609020204030204" pitchFamily="49" charset="0"/>
              </a:rPr>
              <a:t>#00539f</a:t>
            </a:r>
            <a:r>
              <a:rPr lang="nl-BE" sz="2400" dirty="0"/>
              <a:t>; </a:t>
            </a:r>
          </a:p>
          <a:p>
            <a:pPr lvl="1"/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  <a:t>text-shadow</a:t>
            </a:r>
            <a:r>
              <a:rPr lang="nl-BE" sz="2400" dirty="0"/>
              <a:t>: </a:t>
            </a:r>
            <a:r>
              <a:rPr lang="nl-BE" sz="2400" dirty="0">
                <a:solidFill>
                  <a:srgbClr val="0000CD"/>
                </a:solidFill>
                <a:latin typeface="Consolas" panose="020B0609020204030204" pitchFamily="49" charset="0"/>
              </a:rPr>
              <a:t>3px 3px 1px black</a:t>
            </a:r>
            <a:r>
              <a:rPr lang="nl-BE" sz="2400" dirty="0"/>
              <a:t>;</a:t>
            </a:r>
            <a:r>
              <a:rPr lang="nl-BE" sz="2400" dirty="0">
                <a:solidFill>
                  <a:srgbClr val="00B050"/>
                </a:solidFill>
              </a:rPr>
              <a:t> </a:t>
            </a:r>
          </a:p>
          <a:p>
            <a:r>
              <a:rPr lang="nl-BE" sz="2400" dirty="0"/>
              <a:t>} </a:t>
            </a:r>
          </a:p>
          <a:p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32352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6D9F2AC-D625-4C51-BE82-178D0BE2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basis – fonts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13C553E-5C5C-4404-9368-F7F6CE0989C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45FBFF-110B-444A-9877-AD4195BC051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5B5784B-7DA7-40A5-9C9F-BD4EB8A94C4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l-BE" dirty="0"/>
              <a:t>In CSS zijn er </a:t>
            </a:r>
            <a:r>
              <a:rPr lang="nl-BE" b="1" dirty="0"/>
              <a:t>vijf</a:t>
            </a:r>
            <a:r>
              <a:rPr lang="nl-BE" dirty="0"/>
              <a:t> </a:t>
            </a:r>
            <a:r>
              <a:rPr lang="nl-BE" b="1" dirty="0"/>
              <a:t>generieke</a:t>
            </a:r>
            <a:r>
              <a:rPr lang="nl-BE" dirty="0"/>
              <a:t> </a:t>
            </a:r>
            <a:r>
              <a:rPr lang="nl-BE" b="1" dirty="0"/>
              <a:t>lettertypefamilies</a:t>
            </a:r>
            <a:r>
              <a:rPr lang="nl-BE" dirty="0"/>
              <a:t>: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æ"/>
            </a:pPr>
            <a:endParaRPr lang="nl-BE" dirty="0"/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æ"/>
            </a:pPr>
            <a:r>
              <a:rPr lang="nl-BE" b="1" dirty="0"/>
              <a:t>Schreeflettertypen</a:t>
            </a:r>
          </a:p>
          <a:p>
            <a:pPr marL="817200" lvl="1" indent="-457200">
              <a:lnSpc>
                <a:spcPct val="120000"/>
              </a:lnSpc>
              <a:buFont typeface="Wingdings" panose="05000000000000000000" pitchFamily="2" charset="2"/>
              <a:buChar char="æ"/>
            </a:pPr>
            <a:r>
              <a:rPr lang="nl-BE" dirty="0"/>
              <a:t>hebben een </a:t>
            </a:r>
            <a:r>
              <a:rPr lang="nl-BE" b="1" dirty="0"/>
              <a:t>kleine</a:t>
            </a:r>
            <a:r>
              <a:rPr lang="nl-BE" dirty="0"/>
              <a:t> </a:t>
            </a:r>
            <a:r>
              <a:rPr lang="nl-BE" b="1" dirty="0"/>
              <a:t>uitstulping</a:t>
            </a:r>
            <a:r>
              <a:rPr lang="nl-BE" dirty="0"/>
              <a:t> aan de </a:t>
            </a:r>
            <a:r>
              <a:rPr lang="nl-BE" b="1" dirty="0"/>
              <a:t>randen</a:t>
            </a:r>
            <a:r>
              <a:rPr lang="nl-BE" dirty="0"/>
              <a:t> van </a:t>
            </a:r>
            <a:r>
              <a:rPr lang="nl-BE" b="1" dirty="0"/>
              <a:t>elke</a:t>
            </a:r>
            <a:r>
              <a:rPr lang="nl-BE" dirty="0"/>
              <a:t> </a:t>
            </a:r>
            <a:r>
              <a:rPr lang="nl-BE" b="1" dirty="0"/>
              <a:t>letter</a:t>
            </a:r>
            <a:r>
              <a:rPr lang="nl-BE" dirty="0"/>
              <a:t>. Ze geven een gevoel van formaliteit en elegantie.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æ"/>
            </a:pPr>
            <a:r>
              <a:rPr lang="nl-BE" b="1" dirty="0"/>
              <a:t>Schreefloze</a:t>
            </a:r>
            <a:r>
              <a:rPr lang="nl-BE" dirty="0"/>
              <a:t> lettertypen</a:t>
            </a:r>
          </a:p>
          <a:p>
            <a:pPr marL="817200" lvl="1" indent="-457200">
              <a:lnSpc>
                <a:spcPct val="120000"/>
              </a:lnSpc>
              <a:buFont typeface="Wingdings" panose="05000000000000000000" pitchFamily="2" charset="2"/>
              <a:buChar char="æ"/>
            </a:pPr>
            <a:r>
              <a:rPr lang="nl-BE" dirty="0"/>
              <a:t>hebben </a:t>
            </a:r>
            <a:r>
              <a:rPr lang="nl-BE" b="1" dirty="0"/>
              <a:t>strakke</a:t>
            </a:r>
            <a:r>
              <a:rPr lang="nl-BE" dirty="0"/>
              <a:t> </a:t>
            </a:r>
            <a:r>
              <a:rPr lang="nl-BE" b="1" dirty="0"/>
              <a:t>lijnen</a:t>
            </a:r>
            <a:r>
              <a:rPr lang="nl-BE" dirty="0"/>
              <a:t> (geen uitstulpingen). Ze zorgen voor een moderne en minimalistische uitstraling.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æ"/>
            </a:pPr>
            <a:r>
              <a:rPr lang="nl-BE" b="1" dirty="0"/>
              <a:t>Monospace</a:t>
            </a:r>
            <a:r>
              <a:rPr lang="nl-BE" dirty="0"/>
              <a:t> lettertypen</a:t>
            </a:r>
          </a:p>
          <a:p>
            <a:pPr marL="817200" lvl="1" indent="-457200">
              <a:lnSpc>
                <a:spcPct val="120000"/>
              </a:lnSpc>
              <a:buFont typeface="Wingdings" panose="05000000000000000000" pitchFamily="2" charset="2"/>
              <a:buChar char="æ"/>
            </a:pPr>
            <a:r>
              <a:rPr lang="nl-BE" dirty="0"/>
              <a:t>hier hebben alle letters </a:t>
            </a:r>
            <a:r>
              <a:rPr lang="nl-BE" b="1" dirty="0"/>
              <a:t>dezelfde</a:t>
            </a:r>
            <a:r>
              <a:rPr lang="nl-BE" dirty="0"/>
              <a:t> vaste </a:t>
            </a:r>
            <a:r>
              <a:rPr lang="nl-BE" b="1" dirty="0"/>
              <a:t>breedte</a:t>
            </a:r>
            <a:r>
              <a:rPr lang="nl-BE" dirty="0"/>
              <a:t>. 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æ"/>
            </a:pPr>
            <a:r>
              <a:rPr lang="nl-BE" b="1" dirty="0"/>
              <a:t>Cursieve</a:t>
            </a:r>
            <a:r>
              <a:rPr lang="nl-BE" dirty="0"/>
              <a:t> lettertypen</a:t>
            </a:r>
          </a:p>
          <a:p>
            <a:pPr marL="817200" lvl="1" indent="-457200">
              <a:lnSpc>
                <a:spcPct val="120000"/>
              </a:lnSpc>
              <a:buFont typeface="Wingdings" panose="05000000000000000000" pitchFamily="2" charset="2"/>
              <a:buChar char="æ"/>
            </a:pPr>
            <a:r>
              <a:rPr lang="nl-BE" dirty="0"/>
              <a:t>bootsen </a:t>
            </a:r>
            <a:r>
              <a:rPr lang="nl-BE" b="1" dirty="0"/>
              <a:t>menselijk</a:t>
            </a:r>
            <a:r>
              <a:rPr lang="nl-BE" dirty="0"/>
              <a:t> </a:t>
            </a:r>
            <a:r>
              <a:rPr lang="nl-BE" b="1" dirty="0"/>
              <a:t>handschrift</a:t>
            </a:r>
            <a:r>
              <a:rPr lang="nl-BE" dirty="0"/>
              <a:t> na.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æ"/>
            </a:pPr>
            <a:r>
              <a:rPr lang="nl-BE" b="1" dirty="0"/>
              <a:t>Fantasielettertypen</a:t>
            </a:r>
          </a:p>
          <a:p>
            <a:pPr marL="817200" lvl="1" indent="-457200">
              <a:lnSpc>
                <a:spcPct val="120000"/>
              </a:lnSpc>
              <a:buFont typeface="Wingdings" panose="05000000000000000000" pitchFamily="2" charset="2"/>
              <a:buChar char="æ"/>
            </a:pPr>
            <a:r>
              <a:rPr lang="nl-BE" dirty="0"/>
              <a:t>zijn decoratieve/</a:t>
            </a:r>
            <a:r>
              <a:rPr lang="nl-BE" b="1" dirty="0"/>
              <a:t>speelse</a:t>
            </a:r>
            <a:r>
              <a:rPr lang="nl-BE" dirty="0"/>
              <a:t> </a:t>
            </a:r>
            <a:r>
              <a:rPr lang="nl-BE" b="1" dirty="0"/>
              <a:t>lettertypen</a:t>
            </a:r>
            <a:r>
              <a:rPr lang="nl-BE" dirty="0"/>
              <a:t>.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dirty="0"/>
          </a:p>
          <a:p>
            <a:r>
              <a:rPr lang="nl-BE" b="1" dirty="0"/>
              <a:t>Alle</a:t>
            </a:r>
            <a:r>
              <a:rPr lang="nl-BE" dirty="0"/>
              <a:t> verschillende </a:t>
            </a:r>
            <a:r>
              <a:rPr lang="nl-BE" b="1" dirty="0"/>
              <a:t>lettertypen</a:t>
            </a:r>
            <a:r>
              <a:rPr lang="nl-BE" dirty="0"/>
              <a:t> </a:t>
            </a:r>
            <a:r>
              <a:rPr lang="nl-BE" b="1" dirty="0"/>
              <a:t>behoren</a:t>
            </a:r>
            <a:r>
              <a:rPr lang="nl-BE" dirty="0"/>
              <a:t> tot een van deze </a:t>
            </a:r>
            <a:r>
              <a:rPr lang="nl-BE" b="1" dirty="0"/>
              <a:t>generieke</a:t>
            </a:r>
            <a:r>
              <a:rPr lang="nl-BE" dirty="0"/>
              <a:t> </a:t>
            </a:r>
            <a:r>
              <a:rPr lang="nl-BE" b="1" dirty="0"/>
              <a:t>lettertypefamilies</a:t>
            </a:r>
            <a:r>
              <a:rPr lang="nl-BE" dirty="0"/>
              <a:t>.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dirty="0"/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0886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6D9F2AC-D625-4C51-BE82-178D0BE2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basis – Google fonts</a:t>
            </a:r>
            <a:br>
              <a:rPr lang="en-US" dirty="0"/>
            </a:br>
            <a:r>
              <a:rPr lang="en-US" sz="1200" dirty="0"/>
              <a:t>google-</a:t>
            </a:r>
            <a:r>
              <a:rPr lang="en-US" sz="1200" dirty="0" err="1"/>
              <a:t>font.html</a:t>
            </a:r>
            <a:endParaRPr lang="nl-BE" sz="120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13C553E-5C5C-4404-9368-F7F6CE0989C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45FBFF-110B-444A-9877-AD4195BC051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5B5784B-7DA7-40A5-9C9F-BD4EB8A94C4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11160127" cy="251571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/>
              <a:t>Kies een lettertype</a:t>
            </a:r>
          </a:p>
          <a:p>
            <a:pPr marL="702900" lvl="1" indent="-342900"/>
            <a:r>
              <a:rPr lang="nl-BE" sz="2000" dirty="0"/>
              <a:t>Ga naar de </a:t>
            </a:r>
            <a:r>
              <a:rPr lang="nl-BE" sz="2000" dirty="0">
                <a:hlinkClick r:id="rId2"/>
              </a:rPr>
              <a:t>Google Fonts-website </a:t>
            </a:r>
            <a:r>
              <a:rPr lang="nl-BE" sz="2000" dirty="0"/>
              <a:t>en kies het lettertype dat je wilt gebruiken.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/>
              <a:t>Selecteer stijlen</a:t>
            </a:r>
          </a:p>
          <a:p>
            <a:pPr marL="702900" lvl="1" indent="-342900"/>
            <a:r>
              <a:rPr lang="nl-BE" sz="2000" dirty="0"/>
              <a:t>Kies de gewenste lettertypestijlen (bijvoorbeeld gewicht, cursief) door op de knop "Select this style" te klikken voor elk gewenst lettertype.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/>
              <a:t>Insluiten in je HTML</a:t>
            </a:r>
          </a:p>
          <a:p>
            <a:pPr marL="702900" lvl="1" indent="-342900"/>
            <a:r>
              <a:rPr lang="nl-BE" sz="2000" dirty="0"/>
              <a:t>Klik op het pictogram van de winkelkar bovenaan het scherm om de geselecteerde stijlen te bekijken. Kopieer de links die worden gegeven.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sz="2000" dirty="0"/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sz="2000" dirty="0"/>
          </a:p>
          <a:p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0B3E8CE-B8FF-4E8E-9ADC-0576778F304D}"/>
              </a:ext>
            </a:extLst>
          </p:cNvPr>
          <p:cNvSpPr/>
          <p:nvPr/>
        </p:nvSpPr>
        <p:spPr>
          <a:xfrm>
            <a:off x="775322" y="4245257"/>
            <a:ext cx="109007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&lt;link </a:t>
            </a:r>
            <a:r>
              <a:rPr lang="nl-BE" dirty="0">
                <a:solidFill>
                  <a:srgbClr val="E5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https://fonts.googleapis.com/css?family=Open+Sans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nl-BE" dirty="0">
                <a:solidFill>
                  <a:srgbClr val="E5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stylesheet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nl-BE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/&gt;</a:t>
            </a:r>
            <a:r>
              <a:rPr lang="nl-B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nl-BE" dirty="0">
              <a:solidFill>
                <a:srgbClr val="A52A2A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A52A2A"/>
                </a:solidFill>
                <a:latin typeface="Consolas" panose="020B0609020204030204" pitchFamily="49" charset="0"/>
              </a:rPr>
              <a:t>body </a:t>
            </a:r>
            <a:r>
              <a:rPr lang="nl-BE" dirty="0"/>
              <a:t>{ </a:t>
            </a:r>
          </a:p>
          <a:p>
            <a:pPr lvl="1"/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nl-BE" dirty="0"/>
              <a:t>: </a:t>
            </a:r>
            <a:r>
              <a:rPr lang="nl-BE" dirty="0">
                <a:solidFill>
                  <a:srgbClr val="0000CD"/>
                </a:solidFill>
                <a:latin typeface="Consolas" panose="020B0609020204030204" pitchFamily="49" charset="0"/>
              </a:rPr>
              <a:t>10px</a:t>
            </a:r>
            <a:r>
              <a:rPr lang="nl-BE" dirty="0"/>
              <a:t>; </a:t>
            </a:r>
            <a:r>
              <a:rPr lang="nl-BE" dirty="0">
                <a:solidFill>
                  <a:srgbClr val="00B050"/>
                </a:solidFill>
              </a:rPr>
              <a:t>/* px means "pixels": the base font size is now 10 pixels high */ </a:t>
            </a:r>
          </a:p>
          <a:p>
            <a:pPr lvl="1"/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nl-BE" dirty="0"/>
              <a:t>: </a:t>
            </a:r>
            <a:r>
              <a:rPr lang="nl-BE" dirty="0">
                <a:solidFill>
                  <a:srgbClr val="0000CD"/>
                </a:solidFill>
                <a:latin typeface="Consolas" panose="020B0609020204030204" pitchFamily="49" charset="0"/>
              </a:rPr>
              <a:t>"Open Sans", sans-serif</a:t>
            </a:r>
            <a:r>
              <a:rPr lang="nl-BE" dirty="0"/>
              <a:t>; </a:t>
            </a:r>
            <a:r>
              <a:rPr lang="nl-BE" dirty="0">
                <a:solidFill>
                  <a:srgbClr val="00B050"/>
                </a:solidFill>
              </a:rPr>
              <a:t>/* sans-serif is a fallback in case the font doesn't load */</a:t>
            </a:r>
          </a:p>
          <a:p>
            <a:r>
              <a:rPr lang="nl-BE" dirty="0"/>
              <a:t>}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04316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C1FA26-E700-4246-AA03-56306F99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Wat is CSS?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4A49C-2B24-47EC-89A4-460E622C683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001A3-0C5B-4056-9034-43311D6098F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D7B0E59-B249-41CC-835B-C9024720D3D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7464282" cy="4716463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/>
              <a:t>Staat voor </a:t>
            </a:r>
            <a:r>
              <a:rPr lang="nl-BE" sz="2400" b="1">
                <a:solidFill>
                  <a:srgbClr val="EC4B2F"/>
                </a:solidFill>
              </a:rPr>
              <a:t>C</a:t>
            </a:r>
            <a:r>
              <a:rPr lang="nl-BE" sz="2400"/>
              <a:t>ascading </a:t>
            </a:r>
            <a:r>
              <a:rPr lang="nl-BE" sz="2400" b="1">
                <a:solidFill>
                  <a:srgbClr val="EC4B2F"/>
                </a:solidFill>
              </a:rPr>
              <a:t>S</a:t>
            </a:r>
            <a:r>
              <a:rPr lang="nl-BE" sz="2400"/>
              <a:t>tyle </a:t>
            </a:r>
            <a:r>
              <a:rPr lang="nl-BE" sz="2400" b="1">
                <a:solidFill>
                  <a:srgbClr val="EC4B2F"/>
                </a:solidFill>
              </a:rPr>
              <a:t>S</a:t>
            </a:r>
            <a:r>
              <a:rPr lang="nl-BE" sz="2400"/>
              <a:t>heet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/>
              <a:t>Beschrijft hoe HTML-elementen moeten worden weergegeven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/>
              <a:t>Scherm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/>
              <a:t>Printer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/>
              <a:t>…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/>
              <a:t>Scheidt ontwerp van inhoud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/>
              <a:t>Maakt onderhoud eenvoudig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/>
              <a:t>Kan de lay-out van een hele website wijzigen</a:t>
            </a:r>
          </a:p>
          <a:p>
            <a:endParaRPr lang="nl-BE" sz="28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BE4D74-5F85-7AA9-E6AC-E3A7C2FDE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556" y="1496000"/>
            <a:ext cx="3008719" cy="424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01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79E659-4924-427A-9751-0D6CA9C7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 Box model</a:t>
            </a:r>
            <a:br>
              <a:rPr lang="nl-BE" dirty="0"/>
            </a:br>
            <a:r>
              <a:rPr lang="nl-BE" sz="1200" dirty="0"/>
              <a:t>box-model.html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53F70C2-A037-46C7-8D24-72F7042C483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832B6F-B944-4318-9785-B6A6B603E1D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5059746-0F61-46E1-AEF0-992EEAB0269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6711844" cy="4716463"/>
          </a:xfrm>
        </p:spPr>
        <p:txBody>
          <a:bodyPr>
            <a:normAutofit/>
          </a:bodyPr>
          <a:lstStyle/>
          <a:p>
            <a:pPr lvl="1"/>
            <a:r>
              <a:rPr lang="nl-BE"/>
              <a:t>Zit rond </a:t>
            </a:r>
            <a:r>
              <a:rPr lang="nl-BE" b="1">
                <a:solidFill>
                  <a:srgbClr val="F04C25"/>
                </a:solidFill>
              </a:rPr>
              <a:t>elk</a:t>
            </a:r>
            <a:r>
              <a:rPr lang="nl-BE"/>
              <a:t> </a:t>
            </a:r>
            <a:r>
              <a:rPr lang="nl-BE" dirty="0"/>
              <a:t>HTML-element</a:t>
            </a:r>
            <a:endParaRPr lang="nl-BE"/>
          </a:p>
          <a:p>
            <a:pPr lvl="1"/>
            <a:r>
              <a:rPr lang="nl-BE"/>
              <a:t>Bestaat uit</a:t>
            </a:r>
          </a:p>
          <a:p>
            <a:pPr lvl="2">
              <a:buFont typeface="Nunito Light" pitchFamily="2" charset="0"/>
              <a:buChar char="×"/>
            </a:pPr>
            <a:r>
              <a:rPr lang="nl-BE">
                <a:solidFill>
                  <a:srgbClr val="FF0000"/>
                </a:solidFill>
              </a:rPr>
              <a:t>Content</a:t>
            </a:r>
          </a:p>
          <a:p>
            <a:pPr lvl="3"/>
            <a:r>
              <a:rPr lang="nl-BE"/>
              <a:t>Tekst, afbeelding, video, ..</a:t>
            </a:r>
          </a:p>
          <a:p>
            <a:pPr lvl="2">
              <a:buFont typeface="Nunito Light" pitchFamily="2" charset="0"/>
              <a:buChar char="×"/>
            </a:pPr>
            <a:r>
              <a:rPr lang="nl-BE">
                <a:solidFill>
                  <a:srgbClr val="00B050"/>
                </a:solidFill>
              </a:rPr>
              <a:t>Padding</a:t>
            </a:r>
          </a:p>
          <a:p>
            <a:pPr lvl="3"/>
            <a:r>
              <a:rPr lang="nl-BE"/>
              <a:t>Zit </a:t>
            </a:r>
            <a:r>
              <a:rPr lang="nl-BE" dirty="0"/>
              <a:t>tussen </a:t>
            </a:r>
            <a:r>
              <a:rPr lang="nl-BE"/>
              <a:t>de content</a:t>
            </a:r>
            <a:r>
              <a:rPr lang="nl-BE" dirty="0"/>
              <a:t> en de border</a:t>
            </a:r>
            <a:endParaRPr lang="nl-BE"/>
          </a:p>
          <a:p>
            <a:pPr lvl="3"/>
            <a:r>
              <a:rPr lang="nl-BE"/>
              <a:t>Is transparant</a:t>
            </a:r>
          </a:p>
          <a:p>
            <a:pPr lvl="2">
              <a:buFont typeface="Nunito Light" pitchFamily="2" charset="0"/>
              <a:buChar char="×"/>
            </a:pPr>
            <a:r>
              <a:rPr lang="nl-BE">
                <a:solidFill>
                  <a:srgbClr val="7030A0"/>
                </a:solidFill>
              </a:rPr>
              <a:t>Border</a:t>
            </a:r>
          </a:p>
          <a:p>
            <a:pPr lvl="3"/>
            <a:r>
              <a:rPr lang="nl-BE"/>
              <a:t>Een rand rond de padding en content</a:t>
            </a:r>
          </a:p>
          <a:p>
            <a:pPr lvl="2">
              <a:buFont typeface="Nunito Light" pitchFamily="2" charset="0"/>
              <a:buChar char="×"/>
            </a:pPr>
            <a:r>
              <a:rPr lang="nl-BE">
                <a:solidFill>
                  <a:srgbClr val="00B0F0"/>
                </a:solidFill>
              </a:rPr>
              <a:t>Margin</a:t>
            </a:r>
          </a:p>
          <a:p>
            <a:pPr lvl="3"/>
            <a:r>
              <a:rPr lang="nl-BE"/>
              <a:t>Zit rond de border</a:t>
            </a:r>
          </a:p>
          <a:p>
            <a:pPr lvl="3"/>
            <a:r>
              <a:rPr lang="nl-BE"/>
              <a:t>Is transparant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4480E63-E8EF-4CAF-9DA5-C7A8DF76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780" y="1593424"/>
            <a:ext cx="4478567" cy="209380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E167F9A1-7520-457C-932B-C58B53F09522}"/>
              </a:ext>
            </a:extLst>
          </p:cNvPr>
          <p:cNvSpPr txBox="1"/>
          <p:nvPr/>
        </p:nvSpPr>
        <p:spPr>
          <a:xfrm>
            <a:off x="7227780" y="4160698"/>
            <a:ext cx="3744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>
                <a:solidFill>
                  <a:srgbClr val="A52A2A"/>
                </a:solidFill>
                <a:latin typeface="Consolas" panose="020B0609020204030204" pitchFamily="49" charset="0"/>
              </a:rPr>
              <a:t>div 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  width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>
                <a:solidFill>
                  <a:srgbClr val="0000CD"/>
                </a:solidFill>
                <a:latin typeface="Consolas" panose="020B0609020204030204" pitchFamily="49" charset="0"/>
              </a:rPr>
              <a:t> 300px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  </a:t>
            </a:r>
            <a:r>
              <a:rPr lang="nl-BE">
                <a:solidFill>
                  <a:srgbClr val="7030A0"/>
                </a:solidFill>
                <a:latin typeface="Consolas" panose="020B0609020204030204" pitchFamily="49" charset="0"/>
              </a:rPr>
              <a:t>border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>
                <a:solidFill>
                  <a:srgbClr val="0000CD"/>
                </a:solidFill>
                <a:latin typeface="Consolas" panose="020B0609020204030204" pitchFamily="49" charset="0"/>
              </a:rPr>
              <a:t> 15px solid green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  </a:t>
            </a:r>
            <a:r>
              <a:rPr lang="nl-BE">
                <a:solidFill>
                  <a:srgbClr val="00B050"/>
                </a:solidFill>
                <a:latin typeface="Consolas" panose="020B0609020204030204" pitchFamily="49" charset="0"/>
              </a:rPr>
              <a:t>padding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>
                <a:solidFill>
                  <a:srgbClr val="0000CD"/>
                </a:solidFill>
                <a:latin typeface="Consolas" panose="020B0609020204030204" pitchFamily="49" charset="0"/>
              </a:rPr>
              <a:t> 50px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  </a:t>
            </a:r>
            <a:r>
              <a:rPr lang="nl-BE">
                <a:solidFill>
                  <a:srgbClr val="00B0F0"/>
                </a:solidFill>
                <a:latin typeface="Consolas" panose="020B0609020204030204" pitchFamily="49" charset="0"/>
              </a:rPr>
              <a:t>margin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>
                <a:solidFill>
                  <a:srgbClr val="0000CD"/>
                </a:solidFill>
                <a:latin typeface="Consolas" panose="020B0609020204030204" pitchFamily="49" charset="0"/>
              </a:rPr>
              <a:t> 20px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nl-BE" sz="1400">
                <a:solidFill>
                  <a:srgbClr val="00B050"/>
                </a:solidFill>
                <a:latin typeface="Consolas" panose="020B0609020204030204" pitchFamily="49" charset="0"/>
              </a:rPr>
              <a:t>/* voorbeeld */</a:t>
            </a:r>
            <a:endParaRPr lang="nl-B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688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79E659-4924-427A-9751-0D6CA9C7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 borders</a:t>
            </a:r>
            <a:br>
              <a:rPr lang="nl-BE" dirty="0"/>
            </a:br>
            <a:r>
              <a:rPr lang="nl-BE" sz="1200" dirty="0"/>
              <a:t>borders.html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53F70C2-A037-46C7-8D24-72F7042C483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832B6F-B944-4318-9785-B6A6B603E1D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21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5059746-0F61-46E1-AEF0-992EEAB0269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6711844" cy="4716463"/>
          </a:xfrm>
        </p:spPr>
        <p:txBody>
          <a:bodyPr>
            <a:normAutofit fontScale="62500" lnSpcReduction="20000"/>
          </a:bodyPr>
          <a:lstStyle/>
          <a:p>
            <a:pPr marL="0" lvl="1" indent="0">
              <a:lnSpc>
                <a:spcPct val="120000"/>
              </a:lnSpc>
              <a:buNone/>
            </a:pPr>
            <a:r>
              <a:rPr lang="nl-BE" sz="2900" dirty="0"/>
              <a:t>CSS-borders zijn stijleigenschappen die worden gebruikt om een </a:t>
            </a:r>
            <a:r>
              <a:rPr lang="nl-BE" sz="2900" b="1" dirty="0"/>
              <a:t>rand</a:t>
            </a:r>
            <a:r>
              <a:rPr lang="nl-BE" sz="2900" dirty="0"/>
              <a:t> </a:t>
            </a:r>
            <a:r>
              <a:rPr lang="nl-BE" sz="2900" b="1" dirty="0"/>
              <a:t>rond HTML-elementen </a:t>
            </a:r>
            <a:r>
              <a:rPr lang="nl-BE" sz="2900" dirty="0"/>
              <a:t>te creëren. Deze randen kunnen worden aangepast in termen van kleur, dikte, stijl en afgeronde hoeken. </a:t>
            </a:r>
          </a:p>
          <a:p>
            <a:pPr lvl="1">
              <a:lnSpc>
                <a:spcPct val="120000"/>
              </a:lnSpc>
            </a:pPr>
            <a:r>
              <a:rPr lang="nl-BE" b="1" dirty="0"/>
              <a:t>Border Style (Randstijl)</a:t>
            </a:r>
          </a:p>
          <a:p>
            <a:pPr lvl="2">
              <a:lnSpc>
                <a:spcPct val="120000"/>
              </a:lnSpc>
            </a:pPr>
            <a:r>
              <a:rPr lang="nl-BE" dirty="0"/>
              <a:t>De randstijl kan zijn: solid, dashed, dotted, double, groove, ridge, inset, outset, none, of hidden. Elk geeft een ander uiterlijk aan de rand.</a:t>
            </a:r>
          </a:p>
          <a:p>
            <a:pPr lvl="1">
              <a:lnSpc>
                <a:spcPct val="120000"/>
              </a:lnSpc>
            </a:pPr>
            <a:r>
              <a:rPr lang="nl-BE" b="1" dirty="0"/>
              <a:t>Border Width (Randdikte)</a:t>
            </a:r>
          </a:p>
          <a:p>
            <a:pPr lvl="2">
              <a:lnSpc>
                <a:spcPct val="120000"/>
              </a:lnSpc>
            </a:pPr>
            <a:r>
              <a:rPr lang="nl-BE" dirty="0"/>
              <a:t>Hiermee wordt de dikte van de rand ingesteld, bijvoorbeeld in pixels, em, of een relatieve waarde</a:t>
            </a:r>
          </a:p>
          <a:p>
            <a:pPr lvl="1">
              <a:lnSpc>
                <a:spcPct val="120000"/>
              </a:lnSpc>
            </a:pPr>
            <a:r>
              <a:rPr lang="nl-BE" b="1" dirty="0"/>
              <a:t>Border Color (Randkleur)</a:t>
            </a:r>
          </a:p>
          <a:p>
            <a:pPr lvl="2">
              <a:lnSpc>
                <a:spcPct val="120000"/>
              </a:lnSpc>
            </a:pPr>
            <a:r>
              <a:rPr lang="nl-BE" dirty="0"/>
              <a:t>Dit bepaalt de kleur van de rand</a:t>
            </a:r>
          </a:p>
          <a:p>
            <a:pPr lvl="1">
              <a:lnSpc>
                <a:spcPct val="120000"/>
              </a:lnSpc>
            </a:pPr>
            <a:r>
              <a:rPr lang="nl-BE" b="1" dirty="0"/>
              <a:t>Border Radius (Afgeronde Hoeken)</a:t>
            </a:r>
          </a:p>
          <a:p>
            <a:pPr lvl="2">
              <a:lnSpc>
                <a:spcPct val="120000"/>
              </a:lnSpc>
            </a:pPr>
            <a:r>
              <a:rPr lang="nl-BE" dirty="0"/>
              <a:t>Hiermee kun je de hoeken van de randen afgerond maken, waardoor het element een zachter uiterlijk krijgt.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167F9A1-7520-457C-932B-C58B53F09522}"/>
              </a:ext>
            </a:extLst>
          </p:cNvPr>
          <p:cNvSpPr txBox="1"/>
          <p:nvPr/>
        </p:nvSpPr>
        <p:spPr>
          <a:xfrm>
            <a:off x="7420720" y="4263943"/>
            <a:ext cx="4342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.</a:t>
            </a:r>
            <a:r>
              <a:rPr lang="nl-BE" dirty="0">
                <a:solidFill>
                  <a:srgbClr val="A52A2A"/>
                </a:solidFill>
                <a:latin typeface="Consolas" panose="020B0609020204030204" pitchFamily="49" charset="0"/>
              </a:rPr>
              <a:t>element</a:t>
            </a:r>
            <a:r>
              <a:rPr lang="nl-BE" dirty="0"/>
              <a:t> { </a:t>
            </a:r>
          </a:p>
          <a:p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	border</a:t>
            </a:r>
            <a:r>
              <a:rPr lang="nl-BE" dirty="0"/>
              <a:t>: </a:t>
            </a:r>
            <a:r>
              <a:rPr lang="nl-BE" dirty="0">
                <a:solidFill>
                  <a:srgbClr val="0000CD"/>
                </a:solidFill>
                <a:latin typeface="Consolas" panose="020B0609020204030204" pitchFamily="49" charset="0"/>
              </a:rPr>
              <a:t>2px solid re</a:t>
            </a:r>
            <a:r>
              <a:rPr lang="nl-BE" dirty="0"/>
              <a:t>d; 	</a:t>
            </a:r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border-radius</a:t>
            </a:r>
            <a:r>
              <a:rPr lang="nl-BE" dirty="0"/>
              <a:t>: </a:t>
            </a:r>
            <a:r>
              <a:rPr lang="nl-BE" dirty="0">
                <a:solidFill>
                  <a:srgbClr val="0000CD"/>
                </a:solidFill>
                <a:latin typeface="Consolas" panose="020B0609020204030204" pitchFamily="49" charset="0"/>
              </a:rPr>
              <a:t>10px</a:t>
            </a:r>
            <a:r>
              <a:rPr lang="nl-BE" dirty="0"/>
              <a:t>; </a:t>
            </a:r>
            <a:br>
              <a:rPr lang="nl-BE" dirty="0"/>
            </a:br>
            <a:r>
              <a:rPr lang="nl-BE" dirty="0"/>
              <a:t>	</a:t>
            </a:r>
            <a:r>
              <a:rPr lang="nl-BE" dirty="0">
                <a:solidFill>
                  <a:srgbClr val="00B050"/>
                </a:solidFill>
                <a:latin typeface="Consolas" panose="020B0609020204030204" pitchFamily="49" charset="0"/>
              </a:rPr>
              <a:t>/* Afgeronde hoeken */</a:t>
            </a:r>
            <a:r>
              <a:rPr lang="nl-BE" dirty="0"/>
              <a:t> </a:t>
            </a:r>
          </a:p>
          <a:p>
            <a:r>
              <a:rPr lang="nl-BE" dirty="0"/>
              <a:t>}</a:t>
            </a:r>
            <a:endParaRPr lang="nl-BE" dirty="0">
              <a:solidFill>
                <a:srgbClr val="00B050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A3454D8-9AEB-EF42-B72B-233CAF884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720" y="1628775"/>
            <a:ext cx="4255342" cy="190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2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D17BAE9-875F-4A17-BB66-D5FEB7DB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</a:t>
            </a:r>
            <a:br>
              <a:rPr lang="en-US" dirty="0"/>
            </a:br>
            <a:r>
              <a:rPr lang="en-US" sz="1200" dirty="0" err="1"/>
              <a:t>float.html</a:t>
            </a:r>
            <a:endParaRPr lang="nl-BE" sz="120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07ED6D1-FC11-4200-A630-EAD4846B92A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9703E44-ADB4-4263-BC93-9FDC7DB0EA3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88A02699-DDF1-4949-8AF7-175ECDF8647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/>
              <a:t>Float eigenschap zegt waar een element moet zweven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9080C59A-FF59-4C48-BBAC-DFD5879C7746}"/>
              </a:ext>
            </a:extLst>
          </p:cNvPr>
          <p:cNvSpPr/>
          <p:nvPr/>
        </p:nvSpPr>
        <p:spPr>
          <a:xfrm>
            <a:off x="1221118" y="4831547"/>
            <a:ext cx="260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>
                <a:solidFill>
                  <a:srgbClr val="A52A2A"/>
                </a:solidFill>
                <a:latin typeface="Consolas" panose="020B0609020204030204" pitchFamily="49" charset="0"/>
              </a:rPr>
              <a:t>img 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  float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>
                <a:solidFill>
                  <a:srgbClr val="0000CD"/>
                </a:solidFill>
                <a:latin typeface="Consolas" panose="020B0609020204030204" pitchFamily="49" charset="0"/>
              </a:rPr>
              <a:t> left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5B95CC97-985A-4B8C-AF36-2882EDB0B05C}"/>
              </a:ext>
            </a:extLst>
          </p:cNvPr>
          <p:cNvSpPr/>
          <p:nvPr/>
        </p:nvSpPr>
        <p:spPr>
          <a:xfrm>
            <a:off x="1221118" y="3448438"/>
            <a:ext cx="32787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A52A2A"/>
                </a:solidFill>
                <a:latin typeface="Consolas" panose="020B0609020204030204" pitchFamily="49" charset="0"/>
              </a:rPr>
              <a:t>img 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  float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dirty="0">
                <a:solidFill>
                  <a:srgbClr val="0000CD"/>
                </a:solidFill>
                <a:latin typeface="Consolas" panose="020B0609020204030204" pitchFamily="49" charset="0"/>
              </a:rPr>
              <a:t> right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0D17BA-93FE-5FF0-EC23-B2E0F22C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194" y="3221307"/>
            <a:ext cx="5779351" cy="273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84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6D9F2AC-D625-4C51-BE82-178D0BE2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Clear float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13C553E-5C5C-4404-9368-F7F6CE0989C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45FBFF-110B-444A-9877-AD4195BC051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5B5784B-7DA7-40A5-9C9F-BD4EB8A94C4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Geeft aan wat er mag zweven naast een element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Kan ook gebruikt worden om het zweven te stoppen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0B3E8CE-B8FF-4E8E-9ADC-0576778F304D}"/>
              </a:ext>
            </a:extLst>
          </p:cNvPr>
          <p:cNvSpPr/>
          <p:nvPr/>
        </p:nvSpPr>
        <p:spPr>
          <a:xfrm>
            <a:off x="4765675" y="4256627"/>
            <a:ext cx="3425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400">
                <a:solidFill>
                  <a:srgbClr val="A52A2A"/>
                </a:solidFill>
                <a:latin typeface="Consolas" panose="020B0609020204030204" pitchFamily="49" charset="0"/>
              </a:rPr>
              <a:t>.footer </a:t>
            </a:r>
            <a:r>
              <a:rPr lang="nl-BE" sz="24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 sz="24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400">
                <a:solidFill>
                  <a:srgbClr val="FF0000"/>
                </a:solidFill>
                <a:latin typeface="Consolas" panose="020B0609020204030204" pitchFamily="49" charset="0"/>
              </a:rPr>
              <a:t>  clear</a:t>
            </a:r>
            <a:r>
              <a:rPr lang="nl-BE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2400">
                <a:solidFill>
                  <a:srgbClr val="0000CD"/>
                </a:solidFill>
                <a:latin typeface="Consolas" panose="020B0609020204030204" pitchFamily="49" charset="0"/>
              </a:rPr>
              <a:t> both</a:t>
            </a:r>
            <a:r>
              <a:rPr lang="nl-BE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24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400"/>
          </a:p>
        </p:txBody>
      </p:sp>
    </p:spTree>
    <p:extLst>
      <p:ext uri="{BB962C8B-B14F-4D97-AF65-F5344CB8AC3E}">
        <p14:creationId xmlns:p14="http://schemas.microsoft.com/office/powerpoint/2010/main" val="4264815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1E9FF1F-F034-4E1A-B258-8850565F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Navigatie (verticaal)</a:t>
            </a:r>
            <a:br>
              <a:rPr lang="nl-BE" dirty="0"/>
            </a:br>
            <a:r>
              <a:rPr lang="nl-BE" sz="1200" dirty="0"/>
              <a:t>/navigation/vertical/index.html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0B99633-5734-4D46-AFAA-8D0741136E4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80CF148-1D3D-41E6-A72A-DDBDEA2C262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24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B20496E-507C-DC20-9401-123E7EC100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Pijl: gekromd omhoog 11">
            <a:extLst>
              <a:ext uri="{FF2B5EF4-FFF2-40B4-BE49-F238E27FC236}">
                <a16:creationId xmlns:a16="http://schemas.microsoft.com/office/drawing/2014/main" id="{FBBBE486-FD23-4569-A1DA-E3E3C764D1B5}"/>
              </a:ext>
            </a:extLst>
          </p:cNvPr>
          <p:cNvSpPr/>
          <p:nvPr/>
        </p:nvSpPr>
        <p:spPr>
          <a:xfrm rot="19747241" flipV="1">
            <a:off x="3098263" y="2170691"/>
            <a:ext cx="2016150" cy="1474282"/>
          </a:xfrm>
          <a:prstGeom prst="curved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37F07-C8FA-8FC0-DC96-92042826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60" y="1420431"/>
            <a:ext cx="3171714" cy="4597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Pijl: gekromd omhoog 14">
            <a:extLst>
              <a:ext uri="{FF2B5EF4-FFF2-40B4-BE49-F238E27FC236}">
                <a16:creationId xmlns:a16="http://schemas.microsoft.com/office/drawing/2014/main" id="{7B3D865E-E9A7-47C2-81E5-8E49A5068D24}"/>
              </a:ext>
            </a:extLst>
          </p:cNvPr>
          <p:cNvSpPr/>
          <p:nvPr/>
        </p:nvSpPr>
        <p:spPr>
          <a:xfrm rot="507849">
            <a:off x="7016435" y="3607017"/>
            <a:ext cx="2504425" cy="1156241"/>
          </a:xfrm>
          <a:prstGeom prst="curved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CC74F-3518-A087-2ECE-B34F2076E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53"/>
          <a:stretch/>
        </p:blipFill>
        <p:spPr>
          <a:xfrm>
            <a:off x="8995009" y="1261798"/>
            <a:ext cx="1976114" cy="2096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2C7C66-C951-8C56-61E1-9CDF277B8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205" y="3429000"/>
            <a:ext cx="4214188" cy="260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2657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1E9FF1F-F034-4E1A-B258-8850565F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Navigatie (horizontaal)</a:t>
            </a:r>
            <a:br>
              <a:rPr lang="nl-BE" dirty="0"/>
            </a:br>
            <a:r>
              <a:rPr lang="nl-BE" sz="1200" dirty="0"/>
              <a:t>/navigation/horizontal/index.html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0B99633-5734-4D46-AFAA-8D0741136E4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80CF148-1D3D-41E6-A72A-DDBDEA2C262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25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2ACA187-1389-85CA-BD87-D416D34EB4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15" name="Pijl: gekromd omhoog 14">
            <a:extLst>
              <a:ext uri="{FF2B5EF4-FFF2-40B4-BE49-F238E27FC236}">
                <a16:creationId xmlns:a16="http://schemas.microsoft.com/office/drawing/2014/main" id="{7B3D865E-E9A7-47C2-81E5-8E49A5068D24}"/>
              </a:ext>
            </a:extLst>
          </p:cNvPr>
          <p:cNvSpPr/>
          <p:nvPr/>
        </p:nvSpPr>
        <p:spPr>
          <a:xfrm rot="18090250">
            <a:off x="8019782" y="3045466"/>
            <a:ext cx="2088232" cy="1095375"/>
          </a:xfrm>
          <a:prstGeom prst="curved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2" name="Pijl: gekromd omhoog 11">
            <a:extLst>
              <a:ext uri="{FF2B5EF4-FFF2-40B4-BE49-F238E27FC236}">
                <a16:creationId xmlns:a16="http://schemas.microsoft.com/office/drawing/2014/main" id="{FBBBE486-FD23-4569-A1DA-E3E3C764D1B5}"/>
              </a:ext>
            </a:extLst>
          </p:cNvPr>
          <p:cNvSpPr/>
          <p:nvPr/>
        </p:nvSpPr>
        <p:spPr>
          <a:xfrm rot="2444008">
            <a:off x="2555177" y="4824041"/>
            <a:ext cx="2088232" cy="1095375"/>
          </a:xfrm>
          <a:prstGeom prst="curved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9704F-6581-E1BA-BC9F-529BE4897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92" y="1486680"/>
            <a:ext cx="2319993" cy="4543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0793C6-D108-A8D8-BC11-2EEB63DEB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192" y="3233892"/>
            <a:ext cx="5354481" cy="189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AB8895-FEFA-0E32-B240-F8A9D881E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601" y="1906610"/>
            <a:ext cx="7560001" cy="6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97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0063126-D857-42D2-B3BD-0339AD50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Templates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F9B82D4-1D82-4E98-8FEA-C8A9FFA28D7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FD205B-7520-4847-939C-F4E8F4C6C27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26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C7A26C4-5024-449A-ABE6-31239765634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nl-BE" sz="2400">
                <a:hlinkClick r:id="rId2"/>
              </a:rPr>
              <a:t>https://html5up.net/</a:t>
            </a:r>
            <a:endParaRPr lang="nl-BE" sz="2400"/>
          </a:p>
          <a:p>
            <a:r>
              <a:rPr lang="nl-BE" sz="2400">
                <a:hlinkClick r:id="rId3"/>
              </a:rPr>
              <a:t>https://templatemonster.com/</a:t>
            </a:r>
            <a:endParaRPr lang="nl-BE" sz="2400"/>
          </a:p>
          <a:p>
            <a:r>
              <a:rPr lang="nl-BE" sz="2400"/>
              <a:t>..</a:t>
            </a:r>
          </a:p>
          <a:p>
            <a:endParaRPr lang="nl-BE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E4D1D-FE80-1AD4-61C1-3A254F61D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182" y="1031794"/>
            <a:ext cx="5254328" cy="513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6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A29006D-912E-4F97-8975-D65AEA59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Bronnen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F2BCE75-1DF0-4370-BA2E-AADDA9C6C53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8EFFF6F-807A-462F-84DD-45F8458BF15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27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663D4BC-A678-41C9-AB13-1A5EE57406A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lvl="1"/>
            <a:r>
              <a:rPr lang="nl-BE" sz="2400" dirty="0">
                <a:hlinkClick r:id="rId2"/>
              </a:rPr>
              <a:t>https://www.w3schools.com/css/css_selectors.asp</a:t>
            </a:r>
            <a:endParaRPr lang="nl-BE" sz="2400" dirty="0"/>
          </a:p>
          <a:p>
            <a:pPr lvl="1"/>
            <a:r>
              <a:rPr lang="nl-BE" sz="2400" dirty="0">
                <a:hlinkClick r:id="rId3"/>
              </a:rPr>
              <a:t>https://www.w3schools.com/css/css3_variables.asp</a:t>
            </a:r>
            <a:endParaRPr lang="nl-BE" sz="2400" dirty="0"/>
          </a:p>
          <a:p>
            <a:pPr lvl="1"/>
            <a:r>
              <a:rPr lang="nl-BE" sz="2400" dirty="0">
                <a:hlinkClick r:id="rId4"/>
              </a:rPr>
              <a:t>https://www.w3schools.com/css/css3_variables_overriding.asp</a:t>
            </a:r>
            <a:endParaRPr lang="nl-BE" sz="2400" dirty="0"/>
          </a:p>
          <a:p>
            <a:pPr lvl="1"/>
            <a:r>
              <a:rPr lang="nl-BE" sz="2400" dirty="0">
                <a:hlinkClick r:id="rId5"/>
              </a:rPr>
              <a:t>https://www.w3schools.com/css/css_pseudo_classes.asp</a:t>
            </a:r>
            <a:endParaRPr lang="nl-BE" sz="2400" dirty="0"/>
          </a:p>
          <a:p>
            <a:pPr lvl="1"/>
            <a:r>
              <a:rPr lang="nl-BE" sz="2400" dirty="0">
                <a:hlinkClick r:id="rId6"/>
              </a:rPr>
              <a:t>https://www.w3schools.com/css/css_float.asp</a:t>
            </a:r>
            <a:endParaRPr lang="nl-BE" sz="2400" dirty="0"/>
          </a:p>
          <a:p>
            <a:pPr lvl="1"/>
            <a:r>
              <a:rPr lang="nl-BE" sz="2400" dirty="0">
                <a:hlinkClick r:id="rId7"/>
              </a:rPr>
              <a:t>https://www.w3schools.com/css/css_boxmodel.asp</a:t>
            </a:r>
            <a:endParaRPr lang="nl-BE" sz="2400" dirty="0"/>
          </a:p>
          <a:p>
            <a:pPr lvl="1"/>
            <a:endParaRPr lang="nl-BE" sz="2400" dirty="0">
              <a:hlinkClick r:id="rId8"/>
            </a:endParaRPr>
          </a:p>
          <a:p>
            <a:pPr lvl="1"/>
            <a:r>
              <a:rPr lang="nl-BE" sz="2400" dirty="0">
                <a:hlinkClick r:id="rId8"/>
              </a:rPr>
              <a:t>https://developer.mozilla.org/en-US/docs/Web/CSS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05755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1D4D7F1C-8800-C718-064A-40614204F75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Oefeningen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C1FA26-E700-4246-AA03-56306F99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CSS volgorde van prioriteit (boven naar onder!)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4A49C-2B24-47EC-89A4-460E622C683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001A3-0C5B-4056-9034-43311D6098F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D7B0E59-B249-41CC-835B-C9024720D3D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b="1"/>
              <a:t>!important</a:t>
            </a:r>
          </a:p>
          <a:p>
            <a:pPr lvl="2">
              <a:buFont typeface="Nunito Light" pitchFamily="2" charset="0"/>
              <a:buChar char="×"/>
            </a:pPr>
            <a:r>
              <a:rPr lang="nl-BE"/>
              <a:t>Enige manier om een inline-stijl te vermijden</a:t>
            </a:r>
          </a:p>
          <a:p>
            <a:pPr lvl="1"/>
            <a:r>
              <a:rPr lang="nl-BE" b="1"/>
              <a:t>Inline-stijlen</a:t>
            </a:r>
          </a:p>
          <a:p>
            <a:pPr lvl="2">
              <a:buFont typeface="Nunito Light" pitchFamily="2" charset="0"/>
              <a:buChar char="×"/>
            </a:pPr>
            <a:r>
              <a:rPr lang="nl-BE"/>
              <a:t>Staat in de html-tag </a:t>
            </a:r>
            <a:r>
              <a:rPr lang="nl-BE" u="sng" dirty="0">
                <a:solidFill>
                  <a:srgbClr val="FF0000"/>
                </a:solidFill>
              </a:rPr>
              <a:t>(probeer deze stijl te vermijden)</a:t>
            </a:r>
            <a:br>
              <a:rPr lang="nl-BE" u="sng" dirty="0">
                <a:solidFill>
                  <a:srgbClr val="FF0000"/>
                </a:solidFill>
              </a:rPr>
            </a:br>
            <a:r>
              <a:rPr lang="nl-BE"/>
              <a:t>&lt;</a:t>
            </a:r>
            <a:r>
              <a:rPr lang="nl-BE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nl-BE"/>
              <a:t> </a:t>
            </a: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style=</a:t>
            </a:r>
            <a:r>
              <a:rPr lang="nl-BE"/>
              <a:t>"</a:t>
            </a:r>
            <a:r>
              <a:rPr lang="nl-BE">
                <a:solidFill>
                  <a:srgbClr val="0000CD"/>
                </a:solidFill>
                <a:latin typeface="Consolas" panose="020B0609020204030204" pitchFamily="49" charset="0"/>
              </a:rPr>
              <a:t>color:</a:t>
            </a:r>
            <a:r>
              <a:rPr lang="nl-BE">
                <a:solidFill>
                  <a:srgbClr val="0000CD"/>
                </a:solidFill>
              </a:rPr>
              <a:t> red;</a:t>
            </a:r>
            <a:r>
              <a:rPr lang="nl-BE"/>
              <a:t>"&gt;CSS is awesome&lt;/</a:t>
            </a:r>
            <a:r>
              <a:rPr lang="nl-BE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nl-BE"/>
              <a:t>&gt;</a:t>
            </a:r>
          </a:p>
          <a:p>
            <a:pPr lvl="1"/>
            <a:r>
              <a:rPr lang="nl-BE" b="1"/>
              <a:t>Header-stijlen</a:t>
            </a:r>
          </a:p>
          <a:p>
            <a:pPr lvl="2">
              <a:buFont typeface="Nunito Light" pitchFamily="2" charset="0"/>
              <a:buChar char="×"/>
            </a:pPr>
            <a:r>
              <a:rPr lang="nl-BE"/>
              <a:t>Worden geschreven ergens tussen </a:t>
            </a:r>
            <a:r>
              <a:rPr lang="nl-BE" b="1">
                <a:solidFill>
                  <a:srgbClr val="00A0AE"/>
                </a:solidFill>
              </a:rPr>
              <a:t>&lt;head&gt;&lt;style&gt; </a:t>
            </a:r>
            <a:r>
              <a:rPr lang="nl-BE"/>
              <a:t>en </a:t>
            </a:r>
            <a:r>
              <a:rPr lang="nl-BE" b="1">
                <a:solidFill>
                  <a:srgbClr val="00A0AE"/>
                </a:solidFill>
              </a:rPr>
              <a:t>&lt;/style&gt;&lt;/head&gt;</a:t>
            </a:r>
          </a:p>
          <a:p>
            <a:pPr lvl="1"/>
            <a:r>
              <a:rPr lang="nl-BE" b="1"/>
              <a:t>Externe-stijlen</a:t>
            </a:r>
          </a:p>
          <a:p>
            <a:pPr lvl="2">
              <a:buFont typeface="Nunito Light" pitchFamily="2" charset="0"/>
              <a:buChar char="×"/>
            </a:pPr>
            <a:r>
              <a:rPr lang="nl-BE"/>
              <a:t>CSS-bestand koppelen aan de webpagina</a:t>
            </a:r>
            <a:br>
              <a:rPr lang="nl-BE"/>
            </a:br>
            <a:r>
              <a:rPr lang="nl-BE"/>
              <a:t>Dit doe je tussen de </a:t>
            </a:r>
            <a:r>
              <a:rPr lang="nl-BE" b="1">
                <a:solidFill>
                  <a:srgbClr val="009CAB"/>
                </a:solidFill>
              </a:rPr>
              <a:t>head-tags</a:t>
            </a:r>
            <a:br>
              <a:rPr lang="nl-BE">
                <a:latin typeface="Consolas" panose="020B0609020204030204" pitchFamily="49" charset="0"/>
              </a:rPr>
            </a:br>
            <a:r>
              <a:rPr lang="nl-BE" sz="2400"/>
              <a:t>&lt;</a:t>
            </a:r>
            <a:r>
              <a:rPr lang="nl-BE" sz="2400">
                <a:solidFill>
                  <a:srgbClr val="A52A2A"/>
                </a:solidFill>
                <a:latin typeface="Consolas" panose="020B0609020204030204" pitchFamily="49" charset="0"/>
              </a:rPr>
              <a:t>link</a:t>
            </a:r>
            <a:r>
              <a:rPr lang="nl-BE" sz="2400">
                <a:solidFill>
                  <a:srgbClr val="00A0AE"/>
                </a:solidFill>
              </a:rPr>
              <a:t> </a:t>
            </a:r>
            <a:r>
              <a:rPr lang="nl-BE" sz="2400">
                <a:solidFill>
                  <a:srgbClr val="FF0000"/>
                </a:solidFill>
                <a:latin typeface="Consolas" panose="020B0609020204030204" pitchFamily="49" charset="0"/>
              </a:rPr>
              <a:t>rel</a:t>
            </a:r>
            <a:r>
              <a:rPr lang="nl-BE" sz="2400"/>
              <a:t>="</a:t>
            </a:r>
            <a:r>
              <a:rPr lang="nl-BE" sz="2400">
                <a:solidFill>
                  <a:srgbClr val="0000CD"/>
                </a:solidFill>
                <a:latin typeface="Consolas" panose="020B0609020204030204" pitchFamily="49" charset="0"/>
              </a:rPr>
              <a:t>stylesheet</a:t>
            </a:r>
            <a:r>
              <a:rPr lang="nl-BE" sz="2400"/>
              <a:t>"</a:t>
            </a:r>
            <a:r>
              <a:rPr lang="nl-BE" sz="2400">
                <a:solidFill>
                  <a:srgbClr val="00A0AE"/>
                </a:solidFill>
              </a:rPr>
              <a:t> </a:t>
            </a:r>
            <a:r>
              <a:rPr lang="nl-BE" sz="2400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nl-BE" sz="2400"/>
              <a:t>=”</a:t>
            </a:r>
            <a:r>
              <a:rPr lang="nl-BE" sz="2400">
                <a:solidFill>
                  <a:srgbClr val="0000CD"/>
                </a:solidFill>
                <a:latin typeface="Consolas" panose="020B0609020204030204" pitchFamily="49" charset="0"/>
              </a:rPr>
              <a:t>stijl.css</a:t>
            </a:r>
            <a:r>
              <a:rPr lang="nl-BE" sz="2400"/>
              <a:t>" /&gt;</a:t>
            </a:r>
          </a:p>
          <a:p>
            <a:endParaRPr lang="nl-BE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997C22F9-7A18-48F4-8EA9-2F2F130E5D88}"/>
              </a:ext>
            </a:extLst>
          </p:cNvPr>
          <p:cNvSpPr/>
          <p:nvPr/>
        </p:nvSpPr>
        <p:spPr>
          <a:xfrm>
            <a:off x="8471033" y="4552258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152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C1FA26-E700-4246-AA03-56306F99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Syntax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4A49C-2B24-47EC-89A4-460E622C683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001A3-0C5B-4056-9034-43311D6098F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D6B34F8-F4FC-2FD5-536A-BC1E3B2AA3B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CSS syntax (rules and general formatting rules)">
            <a:extLst>
              <a:ext uri="{FF2B5EF4-FFF2-40B4-BE49-F238E27FC236}">
                <a16:creationId xmlns:a16="http://schemas.microsoft.com/office/drawing/2014/main" id="{0D5602C6-8AC5-CF49-871B-130FAEA026E3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77" y="2788954"/>
            <a:ext cx="4484688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997C22F9-7A18-48F4-8EA9-2F2F130E5D88}"/>
              </a:ext>
            </a:extLst>
          </p:cNvPr>
          <p:cNvSpPr/>
          <p:nvPr/>
        </p:nvSpPr>
        <p:spPr>
          <a:xfrm>
            <a:off x="8471033" y="4552258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1337">
            <a:extLst>
              <a:ext uri="{FF2B5EF4-FFF2-40B4-BE49-F238E27FC236}">
                <a16:creationId xmlns:a16="http://schemas.microsoft.com/office/drawing/2014/main" id="{6F7373E0-D454-E344-8D21-984ECFA62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31"/>
          <a:stretch/>
        </p:blipFill>
        <p:spPr bwMode="auto">
          <a:xfrm>
            <a:off x="5841906" y="1551796"/>
            <a:ext cx="5258253" cy="4274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542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C1FA26-E700-4246-AA03-56306F99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How to link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4A49C-2B24-47EC-89A4-460E622C683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001A3-0C5B-4056-9034-43311D6098F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D7B0E59-B249-41CC-835B-C9024720D3D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/>
              <a:t>Een HTML pagina linken met een CSS file</a:t>
            </a:r>
          </a:p>
          <a:p>
            <a:pPr marL="0" indent="0">
              <a:buNone/>
            </a:pPr>
            <a:r>
              <a:rPr lang="nl-BE"/>
              <a:t>Zet onderstaande code in je </a:t>
            </a:r>
            <a:r>
              <a:rPr lang="nl-BE" b="1">
                <a:solidFill>
                  <a:srgbClr val="00A0AE"/>
                </a:solidFill>
              </a:rPr>
              <a:t>&lt;head&gt; </a:t>
            </a:r>
            <a:r>
              <a:rPr lang="nl-BE"/>
              <a:t>tag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F8E937A-A982-4011-B253-15B39AA9CCF4}"/>
              </a:ext>
            </a:extLst>
          </p:cNvPr>
          <p:cNvSpPr txBox="1"/>
          <p:nvPr/>
        </p:nvSpPr>
        <p:spPr>
          <a:xfrm>
            <a:off x="3344285" y="2845462"/>
            <a:ext cx="5503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>
                <a:solidFill>
                  <a:srgbClr val="A52A2A"/>
                </a:solidFill>
                <a:latin typeface="Consolas" panose="020B0609020204030204" pitchFamily="49" charset="0"/>
              </a:rPr>
              <a:t>head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/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>
                <a:solidFill>
                  <a:srgbClr val="A52A2A"/>
                </a:solidFill>
                <a:latin typeface="Consolas" panose="020B0609020204030204" pitchFamily="49" charset="0"/>
              </a:rPr>
              <a:t>link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US" err="1">
                <a:solidFill>
                  <a:srgbClr val="FF0000"/>
                </a:solidFill>
                <a:latin typeface="Consolas" panose="020B0609020204030204" pitchFamily="49" charset="0"/>
              </a:rPr>
              <a:t>rel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="stylesheet"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US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=“theme.css"&gt;</a:t>
            </a:r>
            <a:br>
              <a:rPr lang="en-US"/>
            </a:b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>
                <a:solidFill>
                  <a:srgbClr val="A52A2A"/>
                </a:solidFill>
                <a:latin typeface="Consolas" panose="020B0609020204030204" pitchFamily="49" charset="0"/>
              </a:rPr>
              <a:t>/head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nl-BE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834E6FE-7CFD-4398-9406-48DCE4B076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22" y="4125325"/>
            <a:ext cx="1806833" cy="210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1064086B-0B2F-4669-BE2D-5C414F6876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4125325"/>
            <a:ext cx="1806833" cy="210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5983434F-AB2B-4E05-8C55-DA0571E62E07}"/>
              </a:ext>
            </a:extLst>
          </p:cNvPr>
          <p:cNvSpPr/>
          <p:nvPr/>
        </p:nvSpPr>
        <p:spPr>
          <a:xfrm>
            <a:off x="3797454" y="4776742"/>
            <a:ext cx="5389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997C22F9-7A18-48F4-8EA9-2F2F130E5D88}"/>
              </a:ext>
            </a:extLst>
          </p:cNvPr>
          <p:cNvSpPr/>
          <p:nvPr/>
        </p:nvSpPr>
        <p:spPr>
          <a:xfrm>
            <a:off x="6096757" y="4776742"/>
            <a:ext cx="5389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9E74FFF4-6E81-401F-824E-AFC7409FC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975" y="4234473"/>
            <a:ext cx="3689652" cy="1884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98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Element s</a:t>
            </a:r>
            <a:r>
              <a:rPr lang="nl-BE"/>
              <a:t>elector</a:t>
            </a:r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en-GB" err="1"/>
              <a:t>Selecteert</a:t>
            </a:r>
            <a:r>
              <a:rPr lang="en-GB"/>
              <a:t> HTML </a:t>
            </a:r>
            <a:r>
              <a:rPr lang="en-GB" err="1"/>
              <a:t>elementen</a:t>
            </a:r>
            <a:endParaRPr lang="en-GB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en-GB"/>
              <a:t>Alle </a:t>
            </a:r>
            <a:r>
              <a:rPr lang="en-GB" b="1">
                <a:solidFill>
                  <a:srgbClr val="00A0AE"/>
                </a:solidFill>
              </a:rPr>
              <a:t>&lt;p&gt;</a:t>
            </a:r>
            <a:r>
              <a:rPr lang="en-GB"/>
              <a:t>-tags op de </a:t>
            </a:r>
            <a:r>
              <a:rPr lang="en-GB" err="1"/>
              <a:t>pagina</a:t>
            </a:r>
            <a:r>
              <a:rPr lang="en-GB"/>
              <a:t> </a:t>
            </a:r>
            <a:r>
              <a:rPr lang="en-GB" err="1"/>
              <a:t>zullen</a:t>
            </a:r>
            <a:r>
              <a:rPr lang="en-GB"/>
              <a:t> </a:t>
            </a:r>
            <a:r>
              <a:rPr lang="en-GB" b="1" err="1">
                <a:solidFill>
                  <a:srgbClr val="F04C25"/>
                </a:solidFill>
              </a:rPr>
              <a:t>gecentreerd</a:t>
            </a:r>
            <a:r>
              <a:rPr lang="en-GB"/>
              <a:t> </a:t>
            </a:r>
            <a:r>
              <a:rPr lang="en-GB" err="1"/>
              <a:t>worden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b="1" err="1">
                <a:solidFill>
                  <a:srgbClr val="F04C25"/>
                </a:solidFill>
              </a:rPr>
              <a:t>een</a:t>
            </a:r>
            <a:r>
              <a:rPr lang="en-GB"/>
              <a:t> </a:t>
            </a:r>
            <a:r>
              <a:rPr lang="en-GB" b="1">
                <a:solidFill>
                  <a:srgbClr val="F04C25"/>
                </a:solidFill>
              </a:rPr>
              <a:t>rode </a:t>
            </a:r>
            <a:r>
              <a:rPr lang="en-GB" b="1" err="1">
                <a:solidFill>
                  <a:srgbClr val="F04C25"/>
                </a:solidFill>
              </a:rPr>
              <a:t>kleur</a:t>
            </a:r>
            <a:r>
              <a:rPr lang="en-GB" b="1">
                <a:solidFill>
                  <a:srgbClr val="F04C25"/>
                </a:solidFill>
              </a:rPr>
              <a:t> </a:t>
            </a:r>
            <a:r>
              <a:rPr lang="en-GB" err="1"/>
              <a:t>krijgen</a:t>
            </a:r>
            <a:endParaRPr lang="en-GB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C23D1B8-6736-41FF-8360-4106C4C822F5}"/>
              </a:ext>
            </a:extLst>
          </p:cNvPr>
          <p:cNvSpPr txBox="1"/>
          <p:nvPr/>
        </p:nvSpPr>
        <p:spPr>
          <a:xfrm>
            <a:off x="3966975" y="4107593"/>
            <a:ext cx="46336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rgbClr val="A52A2A"/>
                </a:solidFill>
                <a:latin typeface="Consolas" panose="020B0609020204030204" pitchFamily="49" charset="0"/>
              </a:rPr>
              <a:t>p </a:t>
            </a:r>
            <a:r>
              <a:rPr lang="es-ES" sz="28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s-ES" sz="2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s-ES" sz="2800">
                <a:solidFill>
                  <a:srgbClr val="FF0000"/>
                </a:solidFill>
                <a:latin typeface="Consolas" panose="020B0609020204030204" pitchFamily="49" charset="0"/>
              </a:rPr>
              <a:t>  </a:t>
            </a:r>
            <a:r>
              <a:rPr lang="es-ES" sz="2800" err="1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s-ES" sz="2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s-ES" sz="280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es-ES" sz="2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s-ES" sz="2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s-ES" sz="2800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es-ES" sz="2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s-ES" sz="2800">
                <a:solidFill>
                  <a:srgbClr val="0000CD"/>
                </a:solidFill>
                <a:latin typeface="Consolas" panose="020B0609020204030204" pitchFamily="49" charset="0"/>
              </a:rPr>
              <a:t> red</a:t>
            </a:r>
            <a:r>
              <a:rPr lang="es-ES" sz="2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s-ES" sz="2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s-ES" sz="2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800"/>
          </a:p>
        </p:txBody>
      </p:sp>
    </p:spTree>
    <p:extLst>
      <p:ext uri="{BB962C8B-B14F-4D97-AF65-F5344CB8AC3E}">
        <p14:creationId xmlns:p14="http://schemas.microsoft.com/office/powerpoint/2010/main" val="247152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CB7EA61-7AB6-44EA-8B67-BE40AB9A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ID selector </a:t>
            </a:r>
            <a:br>
              <a:rPr lang="nl-BE" dirty="0"/>
            </a:br>
            <a:r>
              <a:rPr lang="nl-BE" sz="1200" dirty="0"/>
              <a:t>id_class_selectors.html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06F4DD-B2D7-4EB2-B3D1-4045A05D1F7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DA4A0E5-49A7-4C68-AB05-FBE7F098544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595E90D-52DF-46E5-9270-FCDFCFD0032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800" dirty="0"/>
              <a:t>Gebruikt het </a:t>
            </a:r>
            <a:r>
              <a:rPr lang="nl-BE" sz="2800" b="1" dirty="0">
                <a:solidFill>
                  <a:srgbClr val="EC4B2F"/>
                </a:solidFill>
              </a:rPr>
              <a:t>Id</a:t>
            </a:r>
            <a:r>
              <a:rPr lang="nl-BE" sz="2800" dirty="0"/>
              <a:t> attribuut van een HTML element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800" dirty="0"/>
              <a:t>Een </a:t>
            </a:r>
            <a:r>
              <a:rPr lang="nl-BE" sz="2800" b="1" dirty="0">
                <a:solidFill>
                  <a:srgbClr val="EC4B2F"/>
                </a:solidFill>
              </a:rPr>
              <a:t>id</a:t>
            </a:r>
            <a:r>
              <a:rPr lang="nl-BE" sz="2800" dirty="0"/>
              <a:t> van een element is </a:t>
            </a:r>
            <a:r>
              <a:rPr lang="nl-BE" sz="2800" b="1" dirty="0">
                <a:solidFill>
                  <a:srgbClr val="EC4B2F"/>
                </a:solidFill>
              </a:rPr>
              <a:t>uniek</a:t>
            </a:r>
            <a:r>
              <a:rPr lang="nl-BE" sz="28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800" dirty="0"/>
              <a:t>We gebruiken een </a:t>
            </a:r>
            <a:r>
              <a:rPr lang="nl-BE" sz="2800" b="1" dirty="0">
                <a:solidFill>
                  <a:srgbClr val="F04C25"/>
                </a:solidFill>
              </a:rPr>
              <a:t>#</a:t>
            </a:r>
            <a:r>
              <a:rPr lang="nl-BE" sz="2800" dirty="0"/>
              <a:t> (hashtag) om een </a:t>
            </a:r>
            <a:r>
              <a:rPr lang="nl-BE" sz="2800" b="1" dirty="0">
                <a:solidFill>
                  <a:srgbClr val="EC4B2F"/>
                </a:solidFill>
              </a:rPr>
              <a:t>id</a:t>
            </a:r>
            <a:r>
              <a:rPr lang="nl-BE" sz="2800" dirty="0"/>
              <a:t> aan te spreken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800" dirty="0"/>
              <a:t>CSS regel wordt toegepast op het HTML element met </a:t>
            </a:r>
            <a:r>
              <a:rPr lang="nl-BE" sz="2800" b="1" dirty="0">
                <a:solidFill>
                  <a:srgbClr val="F04C25"/>
                </a:solidFill>
              </a:rPr>
              <a:t>id=“naamVanID”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ED334ED-7F71-4866-88D6-3DF773D45192}"/>
              </a:ext>
            </a:extLst>
          </p:cNvPr>
          <p:cNvSpPr txBox="1"/>
          <p:nvPr/>
        </p:nvSpPr>
        <p:spPr>
          <a:xfrm>
            <a:off x="3779167" y="3987006"/>
            <a:ext cx="46336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>
                <a:solidFill>
                  <a:srgbClr val="A52A2A"/>
                </a:solidFill>
                <a:latin typeface="Consolas" panose="020B0609020204030204" pitchFamily="49" charset="0"/>
              </a:rPr>
              <a:t>#naamVanID </a:t>
            </a:r>
            <a:r>
              <a:rPr lang="nl-BE" sz="28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 sz="2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800">
                <a:solidFill>
                  <a:srgbClr val="FF0000"/>
                </a:solidFill>
                <a:latin typeface="Consolas" panose="020B0609020204030204" pitchFamily="49" charset="0"/>
              </a:rPr>
              <a:t>  text-align</a:t>
            </a:r>
            <a:r>
              <a:rPr lang="nl-BE" sz="2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280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nl-BE" sz="2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2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800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nl-BE" sz="2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2800">
                <a:solidFill>
                  <a:srgbClr val="0000CD"/>
                </a:solidFill>
                <a:latin typeface="Consolas" panose="020B0609020204030204" pitchFamily="49" charset="0"/>
              </a:rPr>
              <a:t> red</a:t>
            </a:r>
            <a:r>
              <a:rPr lang="nl-BE" sz="2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2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4000"/>
          </a:p>
        </p:txBody>
      </p:sp>
    </p:spTree>
    <p:extLst>
      <p:ext uri="{BB962C8B-B14F-4D97-AF65-F5344CB8AC3E}">
        <p14:creationId xmlns:p14="http://schemas.microsoft.com/office/powerpoint/2010/main" val="273444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CB7EA61-7AB6-44EA-8B67-BE40AB9A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Class selector</a:t>
            </a:r>
            <a:br>
              <a:rPr lang="nl-BE" dirty="0"/>
            </a:br>
            <a:r>
              <a:rPr lang="nl-BE" sz="1200" dirty="0"/>
              <a:t>id_class_selectors.html 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06F4DD-B2D7-4EB2-B3D1-4045A05D1F7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DA4A0E5-49A7-4C68-AB05-FBE7F098544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5CBC4FDC-42B2-2639-4566-98E2F25C113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800"/>
              <a:t>Gebruikt het </a:t>
            </a:r>
            <a:r>
              <a:rPr lang="nl-BE" sz="2800" b="1">
                <a:solidFill>
                  <a:srgbClr val="EC4B2F"/>
                </a:solidFill>
              </a:rPr>
              <a:t>class</a:t>
            </a:r>
            <a:r>
              <a:rPr lang="nl-BE" sz="2800"/>
              <a:t> attribuut van een HTML element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800"/>
              <a:t>We gebruiken een </a:t>
            </a:r>
            <a:r>
              <a:rPr lang="nl-BE" sz="2800" b="1">
                <a:solidFill>
                  <a:srgbClr val="F04C25"/>
                </a:solidFill>
              </a:rPr>
              <a:t>.</a:t>
            </a:r>
            <a:r>
              <a:rPr lang="nl-BE" sz="2800"/>
              <a:t> (punt) om een </a:t>
            </a:r>
            <a:r>
              <a:rPr lang="nl-BE" sz="2800" b="1">
                <a:solidFill>
                  <a:srgbClr val="EC4B2F"/>
                </a:solidFill>
              </a:rPr>
              <a:t>klasse</a:t>
            </a:r>
            <a:r>
              <a:rPr lang="nl-BE" sz="2800"/>
              <a:t> aan te spreken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800"/>
              <a:t>CSS regel wordt toegepast op </a:t>
            </a:r>
            <a:r>
              <a:rPr lang="nl-BE" sz="2800" b="1">
                <a:solidFill>
                  <a:srgbClr val="EC4B2F"/>
                </a:solidFill>
              </a:rPr>
              <a:t>alle</a:t>
            </a:r>
            <a:r>
              <a:rPr lang="nl-BE" sz="2800"/>
              <a:t> HTML elementen met de </a:t>
            </a:r>
            <a:r>
              <a:rPr lang="nl-BE" sz="2800" b="1">
                <a:solidFill>
                  <a:srgbClr val="F04C25"/>
                </a:solidFill>
              </a:rPr>
              <a:t>class=“naamVanKlasse”</a:t>
            </a:r>
            <a:endParaRPr lang="nl-BE" sz="280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ED334ED-7F71-4866-88D6-3DF773D45192}"/>
              </a:ext>
            </a:extLst>
          </p:cNvPr>
          <p:cNvSpPr txBox="1"/>
          <p:nvPr/>
        </p:nvSpPr>
        <p:spPr>
          <a:xfrm>
            <a:off x="3934888" y="3835534"/>
            <a:ext cx="46336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rgbClr val="A52A2A"/>
                </a:solidFill>
                <a:latin typeface="Consolas" panose="020B0609020204030204" pitchFamily="49" charset="0"/>
              </a:rPr>
              <a:t>.naamVanKlasse 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 sz="28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800" dirty="0">
                <a:solidFill>
                  <a:srgbClr val="FF0000"/>
                </a:solidFill>
                <a:latin typeface="Consolas" panose="020B0609020204030204" pitchFamily="49" charset="0"/>
              </a:rPr>
              <a:t>  text-align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2800" dirty="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28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800" dirty="0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2800" dirty="0">
                <a:solidFill>
                  <a:srgbClr val="0000CD"/>
                </a:solidFill>
                <a:latin typeface="Consolas" panose="020B0609020204030204" pitchFamily="49" charset="0"/>
              </a:rPr>
              <a:t> red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28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1913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CB7EA61-7AB6-44EA-8B67-BE40AB9A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Universal selector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06F4DD-B2D7-4EB2-B3D1-4045A05D1F7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DA4A0E5-49A7-4C68-AB05-FBE7F098544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595E90D-52DF-46E5-9270-FCDFCFD0032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800"/>
              <a:t>Selecteert </a:t>
            </a:r>
            <a:r>
              <a:rPr lang="nl-BE" sz="2800" b="1">
                <a:solidFill>
                  <a:srgbClr val="EC4B2F"/>
                </a:solidFill>
              </a:rPr>
              <a:t>alle</a:t>
            </a:r>
            <a:r>
              <a:rPr lang="nl-BE" sz="2800"/>
              <a:t> HTML elementen op een pagina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800"/>
              <a:t>We gebruiken een </a:t>
            </a:r>
            <a:r>
              <a:rPr lang="nl-BE" sz="2800" b="1">
                <a:solidFill>
                  <a:srgbClr val="EC4B2F"/>
                </a:solidFill>
              </a:rPr>
              <a:t>*</a:t>
            </a:r>
            <a:r>
              <a:rPr lang="nl-BE" sz="2800"/>
              <a:t> om de universal selector aan te spreken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800"/>
              <a:t>CSS regel wordt toegepast op </a:t>
            </a:r>
            <a:r>
              <a:rPr lang="nl-BE" sz="2800" b="1">
                <a:solidFill>
                  <a:srgbClr val="EC4B2F"/>
                </a:solidFill>
              </a:rPr>
              <a:t>alle</a:t>
            </a:r>
            <a:r>
              <a:rPr lang="nl-BE" sz="2800"/>
              <a:t> HTML elementen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ED334ED-7F71-4866-88D6-3DF773D45192}"/>
              </a:ext>
            </a:extLst>
          </p:cNvPr>
          <p:cNvSpPr txBox="1"/>
          <p:nvPr/>
        </p:nvSpPr>
        <p:spPr>
          <a:xfrm>
            <a:off x="3779167" y="4160187"/>
            <a:ext cx="46336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A52A2A"/>
                </a:solidFill>
                <a:latin typeface="Consolas" panose="020B0609020204030204" pitchFamily="49" charset="0"/>
              </a:rPr>
              <a:t>* 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  <a:t>  text-align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280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2800">
                <a:solidFill>
                  <a:srgbClr val="0000CD"/>
                </a:solidFill>
                <a:latin typeface="Consolas" panose="020B0609020204030204" pitchFamily="49" charset="0"/>
              </a:rPr>
              <a:t> blue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sz="2800"/>
            </a:br>
            <a:endParaRPr lang="nl-BE" sz="2800"/>
          </a:p>
        </p:txBody>
      </p:sp>
    </p:spTree>
    <p:extLst>
      <p:ext uri="{BB962C8B-B14F-4D97-AF65-F5344CB8AC3E}">
        <p14:creationId xmlns:p14="http://schemas.microsoft.com/office/powerpoint/2010/main" val="2141479098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1_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2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C83BB6-E598-4EC6-8615-C66E7DC5C27A}">
  <ds:schemaRefs>
    <ds:schemaRef ds:uri="http://schemas.microsoft.com/office/infopath/2007/PartnerControls"/>
    <ds:schemaRef ds:uri="http://purl.org/dc/terms/"/>
    <ds:schemaRef ds:uri="3f990481-ab93-40a5-af1d-fa0a4386ebd9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2919278-6500-47F7-96B1-B846D0C46DC1}">
  <ds:schemaRefs>
    <ds:schemaRef ds:uri="3f990481-ab93-40a5-af1d-fa0a4386eb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1652</Words>
  <Application>Microsoft Office PowerPoint</Application>
  <PresentationFormat>Breedbeeld</PresentationFormat>
  <Paragraphs>207</Paragraphs>
  <Slides>28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3</vt:i4>
      </vt:variant>
      <vt:variant>
        <vt:lpstr>Diatitels</vt:lpstr>
      </vt:variant>
      <vt:variant>
        <vt:i4>28</vt:i4>
      </vt:variant>
    </vt:vector>
  </HeadingPairs>
  <TitlesOfParts>
    <vt:vector size="38" baseType="lpstr">
      <vt:lpstr>Consolas</vt:lpstr>
      <vt:lpstr>Arial</vt:lpstr>
      <vt:lpstr>Nunito Light</vt:lpstr>
      <vt:lpstr>Century Gothic</vt:lpstr>
      <vt:lpstr>Calibri</vt:lpstr>
      <vt:lpstr>Wingdings</vt:lpstr>
      <vt:lpstr>Poppins Thin</vt:lpstr>
      <vt:lpstr>WIT</vt:lpstr>
      <vt:lpstr>ORANJE</vt:lpstr>
      <vt:lpstr>1_BLAUW</vt:lpstr>
      <vt:lpstr>Websites</vt:lpstr>
      <vt:lpstr>Wat is CSS?</vt:lpstr>
      <vt:lpstr>CSS volgorde van prioriteit (boven naar onder!)</vt:lpstr>
      <vt:lpstr>Syntax</vt:lpstr>
      <vt:lpstr>How to link</vt:lpstr>
      <vt:lpstr>Element selector</vt:lpstr>
      <vt:lpstr>ID selector  id_class_selectors.html</vt:lpstr>
      <vt:lpstr>Class selector id_class_selectors.html </vt:lpstr>
      <vt:lpstr>Universal selector</vt:lpstr>
      <vt:lpstr>Grouping</vt:lpstr>
      <vt:lpstr>Variables</vt:lpstr>
      <vt:lpstr>Pseudo-classes</vt:lpstr>
      <vt:lpstr>Anchor pseudo-classes anchor.html</vt:lpstr>
      <vt:lpstr>Pseudo-classes and CSS classes</vt:lpstr>
      <vt:lpstr>Hover </vt:lpstr>
      <vt:lpstr>CSS basis – body body.html</vt:lpstr>
      <vt:lpstr>CSS basis – headings headings.html</vt:lpstr>
      <vt:lpstr>CSS basis – fonts</vt:lpstr>
      <vt:lpstr>CSS basis – Google fonts google-font.html</vt:lpstr>
      <vt:lpstr>CSS Box model box-model.html</vt:lpstr>
      <vt:lpstr>CSS borders borders.html</vt:lpstr>
      <vt:lpstr>Float float.html</vt:lpstr>
      <vt:lpstr>Clear float</vt:lpstr>
      <vt:lpstr>Navigatie (verticaal) /navigation/vertical/index.html</vt:lpstr>
      <vt:lpstr>Navigatie (horizontaal) /navigation/horizontal/index.html</vt:lpstr>
      <vt:lpstr>Templates</vt:lpstr>
      <vt:lpstr>Bronnen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Deriana Morais</cp:lastModifiedBy>
  <cp:revision>2</cp:revision>
  <dcterms:created xsi:type="dcterms:W3CDTF">2020-09-28T10:08:39Z</dcterms:created>
  <dcterms:modified xsi:type="dcterms:W3CDTF">2023-09-25T10:33:21Z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2023-03-01T09:53:47Z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3d98b61e-f6f6-40f3-be31-d9a6e6a0f4f3</vt:lpwstr>
  </property>
  <property fmtid="{D5CDD505-2E9C-101B-9397-08002B2CF9AE}" pid="9" name="MSIP_Label_c337be75-dfbb-4261-9834-ac247c7dde13_ContentBits">
    <vt:lpwstr>0</vt:lpwstr>
  </property>
</Properties>
</file>